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14" r:id="rId3"/>
    <p:sldId id="415" r:id="rId4"/>
    <p:sldId id="416" r:id="rId5"/>
    <p:sldId id="417" r:id="rId6"/>
    <p:sldId id="418" r:id="rId7"/>
    <p:sldId id="427" r:id="rId8"/>
    <p:sldId id="340" r:id="rId9"/>
    <p:sldId id="424" r:id="rId10"/>
    <p:sldId id="432" r:id="rId11"/>
    <p:sldId id="428" r:id="rId12"/>
    <p:sldId id="434" r:id="rId13"/>
    <p:sldId id="435" r:id="rId14"/>
    <p:sldId id="436" r:id="rId15"/>
    <p:sldId id="437" r:id="rId16"/>
    <p:sldId id="438" r:id="rId17"/>
    <p:sldId id="439" r:id="rId18"/>
    <p:sldId id="440" r:id="rId19"/>
    <p:sldId id="442" r:id="rId20"/>
    <p:sldId id="445" r:id="rId21"/>
    <p:sldId id="430" r:id="rId22"/>
    <p:sldId id="431" r:id="rId23"/>
    <p:sldId id="443" r:id="rId24"/>
    <p:sldId id="404" r:id="rId25"/>
    <p:sldId id="422" r:id="rId26"/>
    <p:sldId id="405" r:id="rId27"/>
    <p:sldId id="406" r:id="rId28"/>
    <p:sldId id="407" r:id="rId29"/>
    <p:sldId id="408" r:id="rId30"/>
    <p:sldId id="410" r:id="rId31"/>
    <p:sldId id="411" r:id="rId32"/>
    <p:sldId id="44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590" autoAdjust="0"/>
  </p:normalViewPr>
  <p:slideViewPr>
    <p:cSldViewPr>
      <p:cViewPr>
        <p:scale>
          <a:sx n="60" d="100"/>
          <a:sy n="60" d="100"/>
        </p:scale>
        <p:origin x="120" y="-138"/>
      </p:cViewPr>
      <p:guideLst>
        <p:guide orient="horz" pos="2160"/>
        <p:guide pos="2880"/>
      </p:guideLst>
    </p:cSldViewPr>
  </p:slideViewPr>
  <p:notesTextViewPr>
    <p:cViewPr>
      <p:scale>
        <a:sx n="1" d="1"/>
        <a:sy n="1" d="1"/>
      </p:scale>
      <p:origin x="0" y="0"/>
    </p:cViewPr>
  </p:notesTextViewPr>
  <p:sorterViewPr>
    <p:cViewPr>
      <p:scale>
        <a:sx n="100" d="100"/>
        <a:sy n="100" d="100"/>
      </p:scale>
      <p:origin x="0" y="137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03562-6240-4141-984B-61AF1A90BF5A}" type="datetimeFigureOut">
              <a:rPr lang="en-US" smtClean="0"/>
              <a:t>11/23/2020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A7F91-38D3-4E33-8988-50CBB0AC81E5}" type="slidenum">
              <a:rPr lang="en-US" smtClean="0"/>
              <a:t>‹#›</a:t>
            </a:fld>
            <a:endParaRPr lang="en-US" dirty="0"/>
          </a:p>
        </p:txBody>
      </p:sp>
    </p:spTree>
    <p:extLst>
      <p:ext uri="{BB962C8B-B14F-4D97-AF65-F5344CB8AC3E}">
        <p14:creationId xmlns:p14="http://schemas.microsoft.com/office/powerpoint/2010/main" val="2611300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245AE0-5801-45DD-B03B-93F5E6556272}" type="datetime1">
              <a:rPr lang="en-US" smtClean="0"/>
              <a:t>11/23/2020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28910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234AB4-73BF-4B7B-A085-3F83548EB429}" type="datetime1">
              <a:rPr lang="en-US" smtClean="0"/>
              <a:t>11/23/2020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91965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F33F40-3ABD-408B-99D4-41CFF07B4A21}" type="datetime1">
              <a:rPr lang="en-US" smtClean="0"/>
              <a:t>11/23/2020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57428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A4C6FB-8F6F-4EC2-9418-BE4D273BF1C8}" type="datetime1">
              <a:rPr lang="en-US" smtClean="0"/>
              <a:t>11/23/2020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5055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AEE3F7-EA4F-48FE-90A4-CD48BFC664DD}" type="datetime1">
              <a:rPr lang="en-US" smtClean="0"/>
              <a:t>11/23/2020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342348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D4E6A9-DE71-4A4D-A662-621481B2344A}" type="datetime1">
              <a:rPr lang="en-US" smtClean="0"/>
              <a:t>11/23/2020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257228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17FE8D-EAE3-41C4-AFEC-412773ECE8E2}" type="datetime1">
              <a:rPr lang="en-US" smtClean="0"/>
              <a:t>11/23/2020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15980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78034A-C41C-4E57-A649-7EDC61014EC2}" type="datetime1">
              <a:rPr lang="en-US" smtClean="0"/>
              <a:t>11/23/2020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155864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26DEC-94B1-4A8A-BFDF-647E76012158}" type="datetime1">
              <a:rPr lang="en-US" smtClean="0"/>
              <a:t>11/23/2020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745842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244DA-1B9A-4ADE-B8C6-F83DDC6E936A}" type="datetime1">
              <a:rPr lang="en-US" smtClean="0"/>
              <a:t>11/23/2020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273234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420531-D868-4AEB-A2D8-C7A26D1DCC9B}" type="datetime1">
              <a:rPr lang="en-US" smtClean="0"/>
              <a:t>11/23/2020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dirty="0"/>
          </a:p>
        </p:txBody>
      </p:sp>
    </p:spTree>
    <p:extLst>
      <p:ext uri="{BB962C8B-B14F-4D97-AF65-F5344CB8AC3E}">
        <p14:creationId xmlns:p14="http://schemas.microsoft.com/office/powerpoint/2010/main" val="81789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4D150-BB5C-4775-A3FE-D50143CB7941}" type="datetime1">
              <a:rPr lang="en-US" smtClean="0"/>
              <a:t>11/23/2020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A6056-4D51-44A6-835E-1240CABE4388}" type="slidenum">
              <a:rPr lang="en-US" smtClean="0"/>
              <a:t>‹#›</a:t>
            </a:fld>
            <a:endParaRPr lang="en-US" dirty="0"/>
          </a:p>
        </p:txBody>
      </p:sp>
    </p:spTree>
    <p:extLst>
      <p:ext uri="{BB962C8B-B14F-4D97-AF65-F5344CB8AC3E}">
        <p14:creationId xmlns:p14="http://schemas.microsoft.com/office/powerpoint/2010/main" val="188973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mn-lt"/>
              </a:rPr>
              <a:t>UNIT </a:t>
            </a:r>
            <a:r>
              <a:rPr lang="en-US" b="1" dirty="0" smtClean="0">
                <a:latin typeface="+mn-lt"/>
              </a:rPr>
              <a:t>5</a:t>
            </a:r>
            <a:r>
              <a:rPr lang="en-US" dirty="0">
                <a:latin typeface="+mn-lt"/>
              </a:rPr>
              <a:t/>
            </a:r>
            <a:br>
              <a:rPr lang="en-US" dirty="0">
                <a:latin typeface="+mn-lt"/>
              </a:rPr>
            </a:br>
            <a:r>
              <a:rPr lang="en-US" b="1" dirty="0">
                <a:latin typeface="+mn-lt"/>
              </a:rPr>
              <a:t>For Live Session Assignment</a:t>
            </a:r>
            <a:endParaRPr lang="en-US" dirty="0">
              <a:latin typeface="+mn-lt"/>
            </a:endParaRPr>
          </a:p>
        </p:txBody>
      </p:sp>
      <p:sp>
        <p:nvSpPr>
          <p:cNvPr id="3" name="Subtitle 2"/>
          <p:cNvSpPr>
            <a:spLocks noGrp="1"/>
          </p:cNvSpPr>
          <p:nvPr>
            <p:ph type="subTitle" idx="1"/>
          </p:nvPr>
        </p:nvSpPr>
        <p:spPr>
          <a:xfrm>
            <a:off x="1371600" y="3657600"/>
            <a:ext cx="6400800" cy="1752600"/>
          </a:xfrm>
        </p:spPr>
        <p:txBody>
          <a:bodyPr/>
          <a:lstStyle/>
          <a:p>
            <a:r>
              <a:rPr lang="en-US" b="1" dirty="0">
                <a:solidFill>
                  <a:schemeClr val="tx1"/>
                </a:solidFill>
              </a:rPr>
              <a:t>Analysis of </a:t>
            </a:r>
            <a:r>
              <a:rPr lang="en-US" b="1" dirty="0" smtClean="0">
                <a:solidFill>
                  <a:schemeClr val="tx1"/>
                </a:solidFill>
              </a:rPr>
              <a:t>Variance</a:t>
            </a:r>
            <a:endParaRPr lang="en-US" b="1" dirty="0">
              <a:solidFill>
                <a:schemeClr val="tx1"/>
              </a:solidFill>
            </a:endParaRPr>
          </a:p>
          <a:p>
            <a:r>
              <a:rPr lang="en-US" b="1" dirty="0">
                <a:solidFill>
                  <a:schemeClr val="tx1"/>
                </a:solidFill>
              </a:rPr>
              <a:t>(Comparing 3 or more means)</a:t>
            </a:r>
          </a:p>
        </p:txBody>
      </p:sp>
      <p:sp>
        <p:nvSpPr>
          <p:cNvPr id="4" name="Slide Number Placeholder 3"/>
          <p:cNvSpPr>
            <a:spLocks noGrp="1"/>
          </p:cNvSpPr>
          <p:nvPr>
            <p:ph type="sldNum" sz="quarter" idx="12"/>
          </p:nvPr>
        </p:nvSpPr>
        <p:spPr/>
        <p:txBody>
          <a:bodyPr/>
          <a:lstStyle/>
          <a:p>
            <a:fld id="{EFCA6056-4D51-44A6-835E-1240CABE4388}" type="slidenum">
              <a:rPr lang="en-US" smtClean="0"/>
              <a:t>1</a:t>
            </a:fld>
            <a:endParaRPr lang="en-US" dirty="0"/>
          </a:p>
        </p:txBody>
      </p:sp>
    </p:spTree>
    <p:extLst>
      <p:ext uri="{BB962C8B-B14F-4D97-AF65-F5344CB8AC3E}">
        <p14:creationId xmlns:p14="http://schemas.microsoft.com/office/powerpoint/2010/main" val="2040972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mn-lt"/>
              </a:rPr>
              <a:t>Now Look for Differences Between Group Using t-Statistic</a:t>
            </a:r>
            <a:endParaRPr lang="en-US" sz="3600" b="1" dirty="0">
              <a:latin typeface="+mn-lt"/>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0" y="1600200"/>
            <a:ext cx="2877561" cy="105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48455"/>
            <a:ext cx="4114800"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257800" y="2209800"/>
            <a:ext cx="17145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FCA6056-4D51-44A6-835E-1240CABE4388}" type="slidenum">
              <a:rPr lang="en-US" smtClean="0"/>
              <a:t>10</a:t>
            </a:fld>
            <a:endParaRPr lang="en-US" dirty="0"/>
          </a:p>
        </p:txBody>
      </p:sp>
    </p:spTree>
    <p:extLst>
      <p:ext uri="{BB962C8B-B14F-4D97-AF65-F5344CB8AC3E}">
        <p14:creationId xmlns:p14="http://schemas.microsoft.com/office/powerpoint/2010/main" val="236068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dirty="0" smtClean="0"/>
              <a:t>SAS and R Code for Archeology Example</a:t>
            </a:r>
            <a:endParaRPr lang="en-US" sz="2400"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66800"/>
            <a:ext cx="4267200"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Martin\AppData\Local\Microsoft\Windows\INetCache\Content.Word\New Picture (6).bmp"/>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66800"/>
            <a:ext cx="4164874" cy="5181600"/>
          </a:xfrm>
          <a:prstGeom prst="rect">
            <a:avLst/>
          </a:prstGeom>
          <a:noFill/>
          <a:ln>
            <a:solidFill>
              <a:schemeClr val="tx1"/>
            </a:solidFill>
          </a:ln>
        </p:spPr>
      </p:pic>
      <p:sp>
        <p:nvSpPr>
          <p:cNvPr id="3" name="Slide Number Placeholder 2"/>
          <p:cNvSpPr>
            <a:spLocks noGrp="1"/>
          </p:cNvSpPr>
          <p:nvPr>
            <p:ph type="sldNum" sz="quarter" idx="12"/>
          </p:nvPr>
        </p:nvSpPr>
        <p:spPr/>
        <p:txBody>
          <a:bodyPr/>
          <a:lstStyle/>
          <a:p>
            <a:fld id="{EFCA6056-4D51-44A6-835E-1240CABE4388}" type="slidenum">
              <a:rPr lang="en-US" smtClean="0"/>
              <a:t>11</a:t>
            </a:fld>
            <a:endParaRPr lang="en-US" dirty="0"/>
          </a:p>
        </p:txBody>
      </p:sp>
    </p:spTree>
    <p:extLst>
      <p:ext uri="{BB962C8B-B14F-4D97-AF65-F5344CB8AC3E}">
        <p14:creationId xmlns:p14="http://schemas.microsoft.com/office/powerpoint/2010/main" val="3580957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Unequal Standard Deviations in Groups</a:t>
            </a:r>
            <a:br>
              <a:rPr lang="en-US" sz="3600" b="1" dirty="0" smtClean="0"/>
            </a:br>
            <a:r>
              <a:rPr lang="en-US" sz="3600" b="1" dirty="0" smtClean="0"/>
              <a:t>(You need this for the homework)</a:t>
            </a:r>
            <a:endParaRPr lang="en-US" sz="3600" b="1" dirty="0"/>
          </a:p>
        </p:txBody>
      </p:sp>
      <p:sp>
        <p:nvSpPr>
          <p:cNvPr id="3" name="Content Placeholder 2"/>
          <p:cNvSpPr>
            <a:spLocks noGrp="1"/>
          </p:cNvSpPr>
          <p:nvPr>
            <p:ph idx="1"/>
          </p:nvPr>
        </p:nvSpPr>
        <p:spPr/>
        <p:txBody>
          <a:bodyPr>
            <a:normAutofit fontScale="92500" lnSpcReduction="20000"/>
          </a:bodyPr>
          <a:lstStyle/>
          <a:p>
            <a:r>
              <a:rPr lang="en-US" dirty="0" smtClean="0"/>
              <a:t>Assumption violated</a:t>
            </a:r>
          </a:p>
          <a:p>
            <a:r>
              <a:rPr lang="en-US" dirty="0" smtClean="0"/>
              <a:t>Visual Tests</a:t>
            </a:r>
          </a:p>
          <a:p>
            <a:pPr lvl="1"/>
            <a:r>
              <a:rPr lang="en-US" dirty="0" smtClean="0"/>
              <a:t>Box pots</a:t>
            </a:r>
          </a:p>
          <a:p>
            <a:pPr lvl="1"/>
            <a:r>
              <a:rPr lang="en-US" dirty="0" smtClean="0"/>
              <a:t>Scatter plots</a:t>
            </a:r>
          </a:p>
          <a:p>
            <a:r>
              <a:rPr lang="en-US" dirty="0" smtClean="0"/>
              <a:t>Brown and Forsythe's Test for Homogeneity of Variances</a:t>
            </a:r>
          </a:p>
          <a:p>
            <a:r>
              <a:rPr lang="en-US" dirty="0" smtClean="0"/>
              <a:t>Non-parametric group means test:</a:t>
            </a:r>
          </a:p>
          <a:p>
            <a:pPr marL="0" indent="0">
              <a:buNone/>
            </a:pPr>
            <a:r>
              <a:rPr lang="en-US" dirty="0" smtClean="0"/>
              <a:t>    </a:t>
            </a:r>
            <a:r>
              <a:rPr lang="en-US" dirty="0" err="1" smtClean="0"/>
              <a:t>Kruskill</a:t>
            </a:r>
            <a:r>
              <a:rPr lang="en-US" dirty="0" smtClean="0"/>
              <a:t>-Wallis Test</a:t>
            </a:r>
          </a:p>
          <a:p>
            <a:r>
              <a:rPr lang="en-US" dirty="0" smtClean="0"/>
              <a:t>Parametric </a:t>
            </a:r>
            <a:r>
              <a:rPr lang="en-US" dirty="0"/>
              <a:t>group means </a:t>
            </a:r>
            <a:r>
              <a:rPr lang="en-US" dirty="0" smtClean="0"/>
              <a:t>test: </a:t>
            </a:r>
          </a:p>
          <a:p>
            <a:pPr marL="0" indent="0">
              <a:buNone/>
            </a:pPr>
            <a:r>
              <a:rPr lang="en-US" dirty="0"/>
              <a:t> </a:t>
            </a:r>
            <a:r>
              <a:rPr lang="en-US" dirty="0" smtClean="0"/>
              <a:t>   Welch Test</a:t>
            </a:r>
          </a:p>
          <a:p>
            <a:endParaRPr lang="en-US" dirty="0"/>
          </a:p>
        </p:txBody>
      </p:sp>
      <p:sp>
        <p:nvSpPr>
          <p:cNvPr id="4" name="Slide Number Placeholder 3"/>
          <p:cNvSpPr>
            <a:spLocks noGrp="1"/>
          </p:cNvSpPr>
          <p:nvPr>
            <p:ph type="sldNum" sz="quarter" idx="12"/>
          </p:nvPr>
        </p:nvSpPr>
        <p:spPr/>
        <p:txBody>
          <a:bodyPr/>
          <a:lstStyle/>
          <a:p>
            <a:fld id="{EFCA6056-4D51-44A6-835E-1240CABE4388}" type="slidenum">
              <a:rPr lang="en-US" smtClean="0"/>
              <a:t>12</a:t>
            </a:fld>
            <a:endParaRPr lang="en-US" dirty="0"/>
          </a:p>
        </p:txBody>
      </p:sp>
    </p:spTree>
    <p:extLst>
      <p:ext uri="{BB962C8B-B14F-4D97-AF65-F5344CB8AC3E}">
        <p14:creationId xmlns:p14="http://schemas.microsoft.com/office/powerpoint/2010/main" val="3526293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smtClean="0">
                <a:latin typeface="+mn-lt"/>
              </a:rPr>
              <a:t>Unequal SD Example: Data, Means, </a:t>
            </a:r>
            <a:r>
              <a:rPr lang="en-US" sz="2800" b="1" dirty="0" err="1" smtClean="0">
                <a:latin typeface="+mn-lt"/>
              </a:rPr>
              <a:t>StdDev</a:t>
            </a:r>
            <a:r>
              <a:rPr lang="en-US" sz="2800" b="1" dirty="0" smtClean="0">
                <a:latin typeface="+mn-lt"/>
              </a:rPr>
              <a:t>, Boxplot</a:t>
            </a:r>
            <a:endParaRPr lang="en-US" sz="2800" b="1" dirty="0">
              <a:latin typeface="+mn-lt"/>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4672"/>
          <a:stretch/>
        </p:blipFill>
        <p:spPr bwMode="auto">
          <a:xfrm>
            <a:off x="4005217" y="877118"/>
            <a:ext cx="4537348" cy="39940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846286372"/>
              </p:ext>
            </p:extLst>
          </p:nvPr>
        </p:nvGraphicFramePr>
        <p:xfrm>
          <a:off x="2743200" y="5181600"/>
          <a:ext cx="3030855" cy="1132039"/>
        </p:xfrm>
        <a:graphic>
          <a:graphicData uri="http://schemas.openxmlformats.org/drawingml/2006/table">
            <a:tbl>
              <a:tblPr firstRow="1" firstCol="1" bandRow="1"/>
              <a:tblGrid>
                <a:gridCol w="1058545"/>
                <a:gridCol w="365760"/>
                <a:gridCol w="803275"/>
                <a:gridCol w="803275"/>
              </a:tblGrid>
              <a:tr h="0">
                <a:tc rowSpan="2">
                  <a:txBody>
                    <a:bodyPr/>
                    <a:lstStyle/>
                    <a:p>
                      <a:pPr marL="12700" marR="12700" algn="ctr">
                        <a:lnSpc>
                          <a:spcPct val="115000"/>
                        </a:lnSpc>
                        <a:spcBef>
                          <a:spcPts val="100"/>
                        </a:spcBef>
                        <a:spcAft>
                          <a:spcPts val="100"/>
                        </a:spcAft>
                      </a:pPr>
                      <a:r>
                        <a:rPr lang="en-US" sz="1100" b="1" dirty="0">
                          <a:solidFill>
                            <a:srgbClr val="000000"/>
                          </a:solidFill>
                          <a:effectLst/>
                          <a:latin typeface="Albany AMT"/>
                          <a:ea typeface="Times New Roman"/>
                          <a:cs typeface="Times New Roman"/>
                        </a:rPr>
                        <a:t>Level of 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rowSpan="2">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N</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gridSpan="2">
                  <a:txBody>
                    <a:bodyPr/>
                    <a:lstStyle/>
                    <a:p>
                      <a:pPr marL="12700" marR="12700" algn="ctr">
                        <a:lnSpc>
                          <a:spcPct val="115000"/>
                        </a:lnSpc>
                        <a:spcBef>
                          <a:spcPts val="100"/>
                        </a:spcBef>
                        <a:spcAft>
                          <a:spcPts val="100"/>
                        </a:spcAft>
                      </a:pPr>
                      <a:r>
                        <a:rPr lang="en-US" sz="1100" b="1" dirty="0">
                          <a:solidFill>
                            <a:srgbClr val="000000"/>
                          </a:solidFill>
                          <a:effectLst/>
                          <a:latin typeface="Albany AMT"/>
                          <a:ea typeface="Times New Roman"/>
                          <a:cs typeface="Times New Roman"/>
                        </a:rPr>
                        <a:t>score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r>
              <a:tr h="0">
                <a:tc vMerge="1">
                  <a:txBody>
                    <a:bodyPr/>
                    <a:lstStyle/>
                    <a:p>
                      <a:endParaRPr lang="en-US"/>
                    </a:p>
                  </a:txBody>
                  <a:tcPr/>
                </a:tc>
                <a:tc vMerge="1">
                  <a:txBody>
                    <a:bodyPr/>
                    <a:lstStyle/>
                    <a:p>
                      <a:endParaRPr lang="en-US"/>
                    </a:p>
                  </a:txBody>
                  <a:tcPr/>
                </a:tc>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Mean</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Std Dev</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259295">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A</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29</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3.89619924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0.85209553</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99099">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B</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31</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1.97744181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4.10639231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202096">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C</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63</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4.87526737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7.04876351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50401"/>
            <a:ext cx="3171825" cy="38055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76400" y="4560712"/>
            <a:ext cx="990600" cy="207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More </a:t>
            </a:r>
            <a:r>
              <a:rPr lang="en-US" sz="800" dirty="0" err="1" smtClean="0"/>
              <a:t>obs</a:t>
            </a:r>
            <a:r>
              <a:rPr lang="en-US" sz="800" dirty="0" smtClean="0"/>
              <a:t> for C</a:t>
            </a:r>
            <a:endParaRPr lang="en-US" sz="800" dirty="0"/>
          </a:p>
        </p:txBody>
      </p:sp>
      <p:sp>
        <p:nvSpPr>
          <p:cNvPr id="3" name="Slide Number Placeholder 2"/>
          <p:cNvSpPr>
            <a:spLocks noGrp="1"/>
          </p:cNvSpPr>
          <p:nvPr>
            <p:ph type="sldNum" sz="quarter" idx="12"/>
          </p:nvPr>
        </p:nvSpPr>
        <p:spPr/>
        <p:txBody>
          <a:bodyPr/>
          <a:lstStyle/>
          <a:p>
            <a:fld id="{EFCA6056-4D51-44A6-835E-1240CABE4388}" type="slidenum">
              <a:rPr lang="en-US" smtClean="0"/>
              <a:t>13</a:t>
            </a:fld>
            <a:endParaRPr lang="en-US" dirty="0"/>
          </a:p>
        </p:txBody>
      </p:sp>
    </p:spTree>
    <p:extLst>
      <p:ext uri="{BB962C8B-B14F-4D97-AF65-F5344CB8AC3E}">
        <p14:creationId xmlns:p14="http://schemas.microsoft.com/office/powerpoint/2010/main" val="368078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latin typeface="+mn-lt"/>
              </a:rPr>
              <a:t>Normality Assumption</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342900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650" y="990600"/>
            <a:ext cx="348315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62400"/>
            <a:ext cx="3276600" cy="2641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0" y="4217075"/>
            <a:ext cx="2743200" cy="1477328"/>
          </a:xfrm>
          <a:prstGeom prst="rect">
            <a:avLst/>
          </a:prstGeom>
          <a:noFill/>
        </p:spPr>
        <p:txBody>
          <a:bodyPr wrap="square" rtlCol="0">
            <a:spAutoFit/>
          </a:bodyPr>
          <a:lstStyle/>
          <a:p>
            <a:pPr algn="just"/>
            <a:r>
              <a:rPr lang="en-US" dirty="0"/>
              <a:t>There is strong evidence in favor of these data coming from a normal distribution.  We will proceed under this assumption.</a:t>
            </a:r>
          </a:p>
        </p:txBody>
      </p:sp>
      <p:sp>
        <p:nvSpPr>
          <p:cNvPr id="3" name="Slide Number Placeholder 2"/>
          <p:cNvSpPr>
            <a:spLocks noGrp="1"/>
          </p:cNvSpPr>
          <p:nvPr>
            <p:ph type="sldNum" sz="quarter" idx="12"/>
          </p:nvPr>
        </p:nvSpPr>
        <p:spPr/>
        <p:txBody>
          <a:bodyPr/>
          <a:lstStyle/>
          <a:p>
            <a:fld id="{EFCA6056-4D51-44A6-835E-1240CABE4388}" type="slidenum">
              <a:rPr lang="en-US" smtClean="0"/>
              <a:t>14</a:t>
            </a:fld>
            <a:endParaRPr lang="en-US" dirty="0"/>
          </a:p>
        </p:txBody>
      </p:sp>
    </p:spTree>
    <p:extLst>
      <p:ext uri="{BB962C8B-B14F-4D97-AF65-F5344CB8AC3E}">
        <p14:creationId xmlns:p14="http://schemas.microsoft.com/office/powerpoint/2010/main" val="6917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31" y="0"/>
            <a:ext cx="8229600" cy="1143000"/>
          </a:xfrm>
        </p:spPr>
        <p:txBody>
          <a:bodyPr>
            <a:noAutofit/>
          </a:bodyPr>
          <a:lstStyle/>
          <a:p>
            <a:r>
              <a:rPr lang="en-US" sz="2400" b="1" dirty="0" smtClean="0">
                <a:latin typeface="+mn-lt"/>
              </a:rPr>
              <a:t>Unequal SD Example:  Homogeneity </a:t>
            </a:r>
            <a:r>
              <a:rPr lang="en-US" sz="2400" b="1" dirty="0">
                <a:latin typeface="+mn-lt"/>
              </a:rPr>
              <a:t>of Variance Assumption</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54" y="1019977"/>
            <a:ext cx="3740424" cy="2648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05198" y="5488048"/>
            <a:ext cx="3717395" cy="1169551"/>
          </a:xfrm>
          <a:prstGeom prst="rect">
            <a:avLst/>
          </a:prstGeom>
          <a:noFill/>
          <a:ln>
            <a:solidFill>
              <a:schemeClr val="tx1"/>
            </a:solidFill>
          </a:ln>
        </p:spPr>
        <p:txBody>
          <a:bodyPr wrap="square" rtlCol="0">
            <a:spAutoFit/>
          </a:bodyPr>
          <a:lstStyle/>
          <a:p>
            <a:pPr algn="just"/>
            <a:r>
              <a:rPr lang="en-US" sz="1400" dirty="0"/>
              <a:t>There is some evidence in support of these data coming from distributions with different standard deviations.  </a:t>
            </a:r>
            <a:r>
              <a:rPr lang="en-US" sz="1400" dirty="0" smtClean="0"/>
              <a:t>Taking logs does not help. If </a:t>
            </a:r>
            <a:r>
              <a:rPr lang="en-US" sz="1400" dirty="0"/>
              <a:t>the standard deviation assumption </a:t>
            </a:r>
            <a:r>
              <a:rPr lang="en-US" sz="1400" dirty="0" smtClean="0"/>
              <a:t>is violated</a:t>
            </a:r>
            <a:r>
              <a:rPr lang="en-US" sz="1400" dirty="0"/>
              <a:t>, what should we do</a:t>
            </a:r>
            <a:r>
              <a:rPr lang="en-US" sz="1400" dirty="0" smtClean="0"/>
              <a:t>?</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858070"/>
            <a:ext cx="2372294" cy="6238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029471178"/>
              </p:ext>
            </p:extLst>
          </p:nvPr>
        </p:nvGraphicFramePr>
        <p:xfrm>
          <a:off x="4612896" y="1881187"/>
          <a:ext cx="3998559" cy="1223264"/>
        </p:xfrm>
        <a:graphic>
          <a:graphicData uri="http://schemas.openxmlformats.org/drawingml/2006/table">
            <a:tbl>
              <a:tblPr firstRow="1" firstCol="1" bandRow="1"/>
              <a:tblGrid>
                <a:gridCol w="666684"/>
                <a:gridCol w="666169"/>
                <a:gridCol w="666684"/>
                <a:gridCol w="666169"/>
                <a:gridCol w="666684"/>
                <a:gridCol w="666169"/>
              </a:tblGrid>
              <a:tr h="332727">
                <a:tc gridSpan="6">
                  <a:txBody>
                    <a:bodyPr/>
                    <a:lstStyle/>
                    <a:p>
                      <a:pPr marL="12700" marR="12700" algn="ctr">
                        <a:lnSpc>
                          <a:spcPct val="115000"/>
                        </a:lnSpc>
                        <a:spcBef>
                          <a:spcPts val="100"/>
                        </a:spcBef>
                        <a:spcAft>
                          <a:spcPts val="100"/>
                        </a:spcAft>
                      </a:pPr>
                      <a:r>
                        <a:rPr lang="en-US" sz="1000" b="1" dirty="0">
                          <a:solidFill>
                            <a:srgbClr val="000000"/>
                          </a:solidFill>
                          <a:effectLst/>
                          <a:latin typeface="Albany AMT"/>
                          <a:ea typeface="Times New Roman"/>
                          <a:cs typeface="Times New Roman"/>
                        </a:rPr>
                        <a:t>Brown and Forsythe's Test for Homogeneity of score Variance</a:t>
                      </a:r>
                      <a:br>
                        <a:rPr lang="en-US" sz="1000" b="1" dirty="0">
                          <a:solidFill>
                            <a:srgbClr val="000000"/>
                          </a:solidFill>
                          <a:effectLst/>
                          <a:latin typeface="Albany AMT"/>
                          <a:ea typeface="Times New Roman"/>
                          <a:cs typeface="Times New Roman"/>
                        </a:rPr>
                      </a:br>
                      <a:r>
                        <a:rPr lang="en-US" sz="1000" b="1" dirty="0">
                          <a:solidFill>
                            <a:srgbClr val="000000"/>
                          </a:solidFill>
                          <a:effectLst/>
                          <a:latin typeface="Albany AMT"/>
                          <a:ea typeface="Times New Roman"/>
                          <a:cs typeface="Times New Roman"/>
                        </a:rPr>
                        <a:t>ANOVA of Absolute Deviations from Group Medians</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3751">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Sum of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dirty="0">
                          <a:solidFill>
                            <a:srgbClr val="000000"/>
                          </a:solidFill>
                          <a:effectLst/>
                          <a:latin typeface="Albany AMT"/>
                          <a:ea typeface="Times New Roman"/>
                          <a:cs typeface="Times New Roman"/>
                        </a:rPr>
                        <a:t>Mean </a:t>
                      </a:r>
                      <a:br>
                        <a:rPr lang="en-US" sz="1100" b="1" dirty="0">
                          <a:solidFill>
                            <a:srgbClr val="000000"/>
                          </a:solidFill>
                          <a:effectLst/>
                          <a:latin typeface="Albany AMT"/>
                          <a:ea typeface="Times New Roman"/>
                          <a:cs typeface="Times New Roman"/>
                        </a:rPr>
                      </a:br>
                      <a:r>
                        <a:rPr lang="en-US" sz="1100" b="1" dirty="0">
                          <a:solidFill>
                            <a:srgbClr val="000000"/>
                          </a:solidFill>
                          <a:effectLst/>
                          <a:latin typeface="Albany AMT"/>
                          <a:ea typeface="Times New Roman"/>
                          <a:cs typeface="Times New Roman"/>
                        </a:rPr>
                        <a:t>Square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dirty="0">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Pr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547.4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273.7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28.74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&lt;.0001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193116">
                <a:tc>
                  <a:txBody>
                    <a:bodyPr/>
                    <a:lstStyle/>
                    <a:p>
                      <a:pPr marL="12700" marR="12700">
                        <a:lnSpc>
                          <a:spcPct val="115000"/>
                        </a:lnSpc>
                        <a:spcBef>
                          <a:spcPts val="100"/>
                        </a:spcBef>
                        <a:spcAft>
                          <a:spcPts val="100"/>
                        </a:spcAft>
                      </a:pPr>
                      <a:r>
                        <a:rPr lang="en-US" sz="1100" b="1" dirty="0">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1142.6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9.5220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fld id="{EFCA6056-4D51-44A6-835E-1240CABE4388}" type="slidenum">
              <a:rPr lang="en-US" smtClean="0"/>
              <a:t>15</a:t>
            </a:fld>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172" y="4318337"/>
            <a:ext cx="3869794"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145463" y="1552574"/>
            <a:ext cx="2514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smtClean="0">
                <a:solidFill>
                  <a:schemeClr val="tx1"/>
                </a:solidFill>
              </a:rPr>
              <a:t>Original Data</a:t>
            </a:r>
            <a:endParaRPr lang="en-US" sz="1200" b="1" u="sng" dirty="0">
              <a:solidFill>
                <a:schemeClr val="tx1"/>
              </a:solidFill>
            </a:endParaRPr>
          </a:p>
        </p:txBody>
      </p:sp>
      <p:sp>
        <p:nvSpPr>
          <p:cNvPr id="10" name="Rectangle 9"/>
          <p:cNvSpPr/>
          <p:nvPr/>
        </p:nvSpPr>
        <p:spPr>
          <a:xfrm>
            <a:off x="5386408" y="3207353"/>
            <a:ext cx="2514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smtClean="0">
                <a:solidFill>
                  <a:schemeClr val="tx1"/>
                </a:solidFill>
              </a:rPr>
              <a:t>Use the log of score</a:t>
            </a:r>
            <a:endParaRPr lang="en-US" sz="1200" b="1" u="sng" dirty="0">
              <a:solidFill>
                <a:schemeClr val="tx1"/>
              </a:solidFill>
            </a:endParaRPr>
          </a:p>
        </p:txBody>
      </p:sp>
      <p:sp>
        <p:nvSpPr>
          <p:cNvPr id="6" name="Rectangle 3"/>
          <p:cNvSpPr>
            <a:spLocks noChangeArrowheads="1"/>
          </p:cNvSpPr>
          <p:nvPr/>
        </p:nvSpPr>
        <p:spPr bwMode="auto">
          <a:xfrm>
            <a:off x="5287248" y="3471951"/>
            <a:ext cx="2753294" cy="84638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70C0"/>
                </a:solidFill>
                <a:effectLst/>
                <a:latin typeface="Consolas" pitchFamily="49" charset="0"/>
                <a:cs typeface="Arial" pitchFamily="34" charset="0"/>
              </a:rPr>
              <a:t>proc</a:t>
            </a: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 </a:t>
            </a:r>
            <a:r>
              <a:rPr kumimoji="0" lang="en-US" altLang="en-US" sz="1100" b="1" i="0" u="none" strike="noStrike" cap="none" normalizeH="0" baseline="0" dirty="0" err="1" smtClean="0">
                <a:ln>
                  <a:noFill/>
                </a:ln>
                <a:solidFill>
                  <a:srgbClr val="020202"/>
                </a:solidFill>
                <a:effectLst/>
                <a:latin typeface="Consolas" pitchFamily="49" charset="0"/>
                <a:cs typeface="Arial" pitchFamily="34" charset="0"/>
              </a:rPr>
              <a:t>glm</a:t>
            </a: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 </a:t>
            </a:r>
            <a:r>
              <a:rPr kumimoji="0" lang="en-US" altLang="en-US" sz="1100" b="1" i="0" u="none" strike="noStrike" cap="none" normalizeH="0" baseline="0" dirty="0" smtClean="0">
                <a:ln>
                  <a:noFill/>
                </a:ln>
                <a:solidFill>
                  <a:srgbClr val="0070C0"/>
                </a:solidFill>
                <a:effectLst/>
                <a:latin typeface="Consolas" pitchFamily="49" charset="0"/>
                <a:cs typeface="Arial" pitchFamily="34" charset="0"/>
              </a:rPr>
              <a:t>data</a:t>
            </a: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 = </a:t>
            </a:r>
            <a:r>
              <a:rPr kumimoji="0" lang="en-US" altLang="en-US" sz="1100" b="1" i="0" u="none" strike="noStrike" cap="none" normalizeH="0" baseline="0" dirty="0" err="1" smtClean="0">
                <a:ln>
                  <a:noFill/>
                </a:ln>
                <a:solidFill>
                  <a:srgbClr val="020202"/>
                </a:solidFill>
                <a:effectLst/>
                <a:latin typeface="Consolas" pitchFamily="49" charset="0"/>
                <a:cs typeface="Arial" pitchFamily="34" charset="0"/>
              </a:rPr>
              <a:t>unequalSd</a:t>
            </a: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 </a:t>
            </a:r>
            <a:b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class Group; </a:t>
            </a:r>
            <a:b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model </a:t>
            </a:r>
            <a:r>
              <a:rPr kumimoji="0" lang="en-US" altLang="en-US" sz="1100" b="1" i="0" u="none" strike="noStrike" cap="none" normalizeH="0" baseline="0" dirty="0" err="1" smtClean="0">
                <a:ln>
                  <a:noFill/>
                </a:ln>
                <a:solidFill>
                  <a:srgbClr val="020202"/>
                </a:solidFill>
                <a:effectLst/>
                <a:latin typeface="Consolas" pitchFamily="49" charset="0"/>
                <a:cs typeface="Arial" pitchFamily="34" charset="0"/>
              </a:rPr>
              <a:t>logScore</a:t>
            </a: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 = Group; </a:t>
            </a:r>
            <a:b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t>means Group / HOVTEST = BF Welch t ; </a:t>
            </a:r>
            <a:br>
              <a:rPr kumimoji="0" lang="en-US" altLang="en-US" sz="1100" b="1"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1" i="0" u="none" strike="noStrike" cap="none" normalizeH="0" baseline="0" dirty="0" smtClean="0">
                <a:ln>
                  <a:noFill/>
                </a:ln>
                <a:solidFill>
                  <a:srgbClr val="0070C0"/>
                </a:solidFill>
                <a:effectLst/>
                <a:latin typeface="Consolas" pitchFamily="49" charset="0"/>
                <a:cs typeface="Arial" pitchFamily="34" charset="0"/>
              </a:rPr>
              <a:t>run; </a:t>
            </a:r>
            <a:endParaRPr kumimoji="0" lang="en-US" altLang="en-US" sz="1100" b="1" i="0" u="none" strike="noStrike" cap="none" normalizeH="0" baseline="0" dirty="0" smtClean="0">
              <a:ln>
                <a:noFill/>
              </a:ln>
              <a:solidFill>
                <a:srgbClr val="0070C0"/>
              </a:solidFill>
              <a:effectLst/>
              <a:latin typeface="Arial" pitchFamily="34" charset="0"/>
              <a:cs typeface="Arial" pitchFamily="34" charset="0"/>
            </a:endParaRPr>
          </a:p>
        </p:txBody>
      </p:sp>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054" y="3856457"/>
            <a:ext cx="3740424" cy="269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829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5312019"/>
              </p:ext>
            </p:extLst>
          </p:nvPr>
        </p:nvGraphicFramePr>
        <p:xfrm>
          <a:off x="2014776" y="3582670"/>
          <a:ext cx="4537710" cy="1065530"/>
        </p:xfrm>
        <a:graphic>
          <a:graphicData uri="http://schemas.openxmlformats.org/drawingml/2006/table">
            <a:tbl>
              <a:tblPr firstRow="1" firstCol="1" bandRow="1"/>
              <a:tblGrid>
                <a:gridCol w="1163320"/>
                <a:gridCol w="344805"/>
                <a:gridCol w="873760"/>
                <a:gridCol w="1001395"/>
                <a:gridCol w="629285"/>
                <a:gridCol w="525145"/>
              </a:tblGrid>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Sum of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Mean Square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Pr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Model</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174.481376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87.240688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2.90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0.0587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3606.677758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30.055648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Corrected Total</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122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3781.159135</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sp>
        <p:nvSpPr>
          <p:cNvPr id="2" name="Title 1"/>
          <p:cNvSpPr>
            <a:spLocks noGrp="1"/>
          </p:cNvSpPr>
          <p:nvPr>
            <p:ph type="title"/>
          </p:nvPr>
        </p:nvSpPr>
        <p:spPr>
          <a:xfrm>
            <a:off x="434951" y="609600"/>
            <a:ext cx="8229600" cy="639762"/>
          </a:xfrm>
        </p:spPr>
        <p:txBody>
          <a:bodyPr>
            <a:noAutofit/>
          </a:bodyPr>
          <a:lstStyle/>
          <a:p>
            <a:r>
              <a:rPr lang="en-US" sz="2800" b="1" dirty="0" smtClean="0">
                <a:latin typeface="+mn-lt"/>
              </a:rPr>
              <a:t>Unequal SD </a:t>
            </a:r>
            <a:r>
              <a:rPr lang="en-US" sz="2800" b="1" dirty="0">
                <a:latin typeface="+mn-lt"/>
              </a:rPr>
              <a:t>Example:</a:t>
            </a:r>
            <a:br>
              <a:rPr lang="en-US" sz="2800" b="1" dirty="0">
                <a:latin typeface="+mn-lt"/>
              </a:rPr>
            </a:br>
            <a:r>
              <a:rPr lang="en-US" sz="2800" b="1" dirty="0" smtClean="0">
                <a:latin typeface="+mn-lt"/>
              </a:rPr>
              <a:t>Do not do ANOVA Assuming Equal SDs For Groups</a:t>
            </a:r>
            <a:endParaRPr lang="en-US" sz="2800" b="1" dirty="0">
              <a:latin typeface="+mn-lt"/>
            </a:endParaRPr>
          </a:p>
        </p:txBody>
      </p:sp>
      <p:sp>
        <p:nvSpPr>
          <p:cNvPr id="4" name="Multiply 3"/>
          <p:cNvSpPr/>
          <p:nvPr/>
        </p:nvSpPr>
        <p:spPr>
          <a:xfrm>
            <a:off x="3046386" y="3067685"/>
            <a:ext cx="2590800" cy="2095500"/>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930251" y="1676400"/>
            <a:ext cx="7239000" cy="830997"/>
          </a:xfrm>
          <a:prstGeom prst="rect">
            <a:avLst/>
          </a:prstGeom>
          <a:noFill/>
          <a:ln>
            <a:solidFill>
              <a:schemeClr val="tx1"/>
            </a:solidFill>
          </a:ln>
        </p:spPr>
        <p:txBody>
          <a:bodyPr wrap="square" rtlCol="0">
            <a:spAutoFit/>
          </a:bodyPr>
          <a:lstStyle/>
          <a:p>
            <a:pPr algn="just"/>
            <a:r>
              <a:rPr lang="en-US" sz="1600" dirty="0"/>
              <a:t>There is some evidence in support of these data coming from distributions with different standard deviations.  Taking logs does not help. If the standard deviation assumption is violated, what should we do?</a:t>
            </a:r>
          </a:p>
        </p:txBody>
      </p:sp>
      <p:sp>
        <p:nvSpPr>
          <p:cNvPr id="3" name="TextBox 2">
            <a:extLst>
              <a:ext uri="{FF2B5EF4-FFF2-40B4-BE49-F238E27FC236}">
                <a16:creationId xmlns:a16="http://schemas.microsoft.com/office/drawing/2014/main" xmlns="" id="{B647643E-C868-44B8-BD7B-57E2ED21AB16}"/>
              </a:ext>
            </a:extLst>
          </p:cNvPr>
          <p:cNvSpPr txBox="1"/>
          <p:nvPr/>
        </p:nvSpPr>
        <p:spPr>
          <a:xfrm>
            <a:off x="2405811" y="3067685"/>
            <a:ext cx="4005469" cy="369332"/>
          </a:xfrm>
          <a:prstGeom prst="rect">
            <a:avLst/>
          </a:prstGeom>
          <a:noFill/>
        </p:spPr>
        <p:txBody>
          <a:bodyPr wrap="square" rtlCol="0">
            <a:spAutoFit/>
          </a:bodyPr>
          <a:lstStyle/>
          <a:p>
            <a:r>
              <a:rPr lang="en-US" dirty="0"/>
              <a:t>ANOVA Assuming Equal SDs For Groups</a:t>
            </a:r>
          </a:p>
        </p:txBody>
      </p:sp>
      <p:sp>
        <p:nvSpPr>
          <p:cNvPr id="6" name="Slide Number Placeholder 5"/>
          <p:cNvSpPr>
            <a:spLocks noGrp="1"/>
          </p:cNvSpPr>
          <p:nvPr>
            <p:ph type="sldNum" sz="quarter" idx="12"/>
          </p:nvPr>
        </p:nvSpPr>
        <p:spPr/>
        <p:txBody>
          <a:bodyPr/>
          <a:lstStyle/>
          <a:p>
            <a:fld id="{EFCA6056-4D51-44A6-835E-1240CABE4388}" type="slidenum">
              <a:rPr lang="en-US" smtClean="0"/>
              <a:t>16</a:t>
            </a:fld>
            <a:endParaRPr lang="en-US" dirty="0"/>
          </a:p>
        </p:txBody>
      </p:sp>
    </p:spTree>
    <p:extLst>
      <p:ext uri="{BB962C8B-B14F-4D97-AF65-F5344CB8AC3E}">
        <p14:creationId xmlns:p14="http://schemas.microsoft.com/office/powerpoint/2010/main" val="2868371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8692"/>
            <a:ext cx="4343400" cy="792162"/>
          </a:xfrm>
        </p:spPr>
        <p:txBody>
          <a:bodyPr>
            <a:noAutofit/>
          </a:bodyPr>
          <a:lstStyle/>
          <a:p>
            <a:pPr algn="l"/>
            <a:r>
              <a:rPr lang="en-US" sz="2800" b="1" dirty="0" smtClean="0">
                <a:latin typeface="+mn-lt"/>
              </a:rPr>
              <a:t>Unequal SD </a:t>
            </a:r>
            <a:r>
              <a:rPr lang="en-US" sz="2800" b="1" dirty="0">
                <a:latin typeface="+mn-lt"/>
              </a:rPr>
              <a:t>Example: </a:t>
            </a:r>
            <a:r>
              <a:rPr lang="en-US" sz="2800" b="1" dirty="0" smtClean="0">
                <a:latin typeface="+mn-lt"/>
              </a:rPr>
              <a:t/>
            </a:r>
            <a:br>
              <a:rPr lang="en-US" sz="2800" b="1" dirty="0" smtClean="0">
                <a:latin typeface="+mn-lt"/>
              </a:rPr>
            </a:br>
            <a:r>
              <a:rPr lang="en-US" sz="2800" b="1" dirty="0" smtClean="0">
                <a:latin typeface="+mn-lt"/>
              </a:rPr>
              <a:t>Welch's ANOVA and </a:t>
            </a:r>
            <a:br>
              <a:rPr lang="en-US" sz="2800" b="1" dirty="0" smtClean="0">
                <a:latin typeface="+mn-lt"/>
              </a:rPr>
            </a:br>
            <a:r>
              <a:rPr lang="en-US" sz="2800" b="1" dirty="0" err="1" smtClean="0">
                <a:latin typeface="+mn-lt"/>
              </a:rPr>
              <a:t>Kruskal</a:t>
            </a:r>
            <a:r>
              <a:rPr lang="en-US" sz="2800" b="1" dirty="0" smtClean="0">
                <a:latin typeface="+mn-lt"/>
              </a:rPr>
              <a:t>-Wallis </a:t>
            </a:r>
            <a:r>
              <a:rPr lang="en-US" sz="2800" b="1" dirty="0">
                <a:latin typeface="+mn-lt"/>
              </a:rPr>
              <a:t>Test </a:t>
            </a:r>
          </a:p>
        </p:txBody>
      </p:sp>
      <p:sp>
        <p:nvSpPr>
          <p:cNvPr id="6" name="TextBox 5"/>
          <p:cNvSpPr txBox="1"/>
          <p:nvPr/>
        </p:nvSpPr>
        <p:spPr>
          <a:xfrm>
            <a:off x="533400" y="4325757"/>
            <a:ext cx="7772400" cy="584775"/>
          </a:xfrm>
          <a:prstGeom prst="rect">
            <a:avLst/>
          </a:prstGeom>
          <a:noFill/>
        </p:spPr>
        <p:txBody>
          <a:bodyPr wrap="square" rtlCol="0">
            <a:spAutoFit/>
          </a:bodyPr>
          <a:lstStyle/>
          <a:p>
            <a:r>
              <a:rPr lang="en-US" sz="1600" b="1" dirty="0"/>
              <a:t>There is </a:t>
            </a:r>
            <a:r>
              <a:rPr lang="en-US" sz="1600" b="1" dirty="0" smtClean="0"/>
              <a:t>sufficient </a:t>
            </a:r>
            <a:r>
              <a:rPr lang="en-US" sz="1600" b="1" dirty="0"/>
              <a:t>evidence at the alpha = .05 level of significance (p-value = .3766 from Kruskal-Wallis Test) to suggest that at least two of the medians are different.   </a:t>
            </a:r>
          </a:p>
        </p:txBody>
      </p:sp>
      <p:sp>
        <p:nvSpPr>
          <p:cNvPr id="7" name="TextBox 6"/>
          <p:cNvSpPr txBox="1"/>
          <p:nvPr/>
        </p:nvSpPr>
        <p:spPr>
          <a:xfrm>
            <a:off x="533400" y="5029200"/>
            <a:ext cx="7772400" cy="1077218"/>
          </a:xfrm>
          <a:prstGeom prst="rect">
            <a:avLst/>
          </a:prstGeom>
          <a:noFill/>
        </p:spPr>
        <p:txBody>
          <a:bodyPr wrap="square" rtlCol="0">
            <a:spAutoFit/>
          </a:bodyPr>
          <a:lstStyle/>
          <a:p>
            <a:pPr algn="just"/>
            <a:r>
              <a:rPr lang="en-US" sz="1600" b="1" dirty="0"/>
              <a:t>Notice that each test </a:t>
            </a:r>
            <a:r>
              <a:rPr lang="en-US" sz="1600" b="1" dirty="0" smtClean="0"/>
              <a:t>rejected their </a:t>
            </a:r>
            <a:r>
              <a:rPr lang="en-US" sz="1600" b="1" dirty="0"/>
              <a:t>respective H</a:t>
            </a:r>
            <a:r>
              <a:rPr lang="en-US" sz="1600" b="1" baseline="-25000" dirty="0"/>
              <a:t>o</a:t>
            </a:r>
            <a:r>
              <a:rPr lang="en-US" sz="1600" b="1" dirty="0"/>
              <a:t>.  The point isn’t so much that one test will reject when the other will fail to reject. We must remember that as statisticians, we don’t personally favor one outcome over the other.  We just want the appropriate test: the one with the most power. Kruskal-Wallis Test is the </a:t>
            </a:r>
            <a:r>
              <a:rPr lang="en-US" sz="1600" b="1" i="1" dirty="0"/>
              <a:t>appropriate</a:t>
            </a:r>
            <a:r>
              <a:rPr lang="en-US" sz="1600" b="1" dirty="0"/>
              <a:t> test.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775" y="1728331"/>
            <a:ext cx="3779687" cy="7408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3"/>
          <a:stretch>
            <a:fillRect/>
          </a:stretch>
        </p:blipFill>
        <p:spPr>
          <a:xfrm>
            <a:off x="4123668" y="457200"/>
            <a:ext cx="5373864" cy="111963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902973266"/>
              </p:ext>
            </p:extLst>
          </p:nvPr>
        </p:nvGraphicFramePr>
        <p:xfrm>
          <a:off x="561703" y="2098765"/>
          <a:ext cx="3455285" cy="1600200"/>
        </p:xfrm>
        <a:graphic>
          <a:graphicData uri="http://schemas.openxmlformats.org/drawingml/2006/table">
            <a:tbl>
              <a:tblPr firstRow="1" firstCol="1" bandRow="1"/>
              <a:tblGrid>
                <a:gridCol w="878306"/>
                <a:gridCol w="857154"/>
                <a:gridCol w="911415"/>
                <a:gridCol w="808410"/>
              </a:tblGrid>
              <a:tr h="400050">
                <a:tc gridSpan="4">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Welch's ANOVA for score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00050">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Pr</a:t>
                      </a:r>
                      <a:r>
                        <a:rPr lang="en-US" sz="1400" b="1" dirty="0">
                          <a:solidFill>
                            <a:srgbClr val="000000"/>
                          </a:solidFill>
                          <a:effectLst/>
                          <a:latin typeface="Albany AMT"/>
                          <a:ea typeface="Times New Roman"/>
                          <a:cs typeface="Times New Roman"/>
                        </a:rPr>
                        <a:t>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400050">
                <a:tc>
                  <a:txBody>
                    <a:bodyPr/>
                    <a:lstStyle/>
                    <a:p>
                      <a:pPr marL="12700" marR="12700">
                        <a:lnSpc>
                          <a:spcPct val="115000"/>
                        </a:lnSpc>
                        <a:spcBef>
                          <a:spcPts val="100"/>
                        </a:spcBef>
                        <a:spcAft>
                          <a:spcPts val="100"/>
                        </a:spcAft>
                      </a:pPr>
                      <a:r>
                        <a:rPr lang="en-US" sz="1400" b="1">
                          <a:solidFill>
                            <a:srgbClr val="000000"/>
                          </a:solidFill>
                          <a:effectLst/>
                          <a:latin typeface="Albany AMT"/>
                          <a:ea typeface="Times New Roman"/>
                          <a:cs typeface="Times New Roman"/>
                        </a:rPr>
                        <a:t>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2.0000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3.89</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0.0261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400050">
                <a:tc>
                  <a:txBody>
                    <a:bodyPr/>
                    <a:lstStyle/>
                    <a:p>
                      <a:pPr marL="12700" marR="12700">
                        <a:lnSpc>
                          <a:spcPct val="115000"/>
                        </a:lnSpc>
                        <a:spcBef>
                          <a:spcPts val="100"/>
                        </a:spcBef>
                        <a:spcAft>
                          <a:spcPts val="100"/>
                        </a:spcAft>
                      </a:pPr>
                      <a:r>
                        <a:rPr lang="en-US" sz="1400" b="1">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58.0646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43960176"/>
              </p:ext>
            </p:extLst>
          </p:nvPr>
        </p:nvGraphicFramePr>
        <p:xfrm>
          <a:off x="5257800" y="2895600"/>
          <a:ext cx="2590801" cy="1219200"/>
        </p:xfrm>
        <a:graphic>
          <a:graphicData uri="http://schemas.openxmlformats.org/drawingml/2006/table">
            <a:tbl>
              <a:tblPr firstRow="1" firstCol="1" bandRow="1"/>
              <a:tblGrid>
                <a:gridCol w="1135941"/>
                <a:gridCol w="727430"/>
                <a:gridCol w="727430"/>
              </a:tblGrid>
              <a:tr h="320567">
                <a:tc gridSpan="3">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Kruskal</a:t>
                      </a:r>
                      <a:r>
                        <a:rPr lang="en-US" sz="1400" b="1" dirty="0">
                          <a:solidFill>
                            <a:srgbClr val="000000"/>
                          </a:solidFill>
                          <a:effectLst/>
                          <a:latin typeface="Albany AMT"/>
                          <a:ea typeface="Times New Roman"/>
                          <a:cs typeface="Times New Roman"/>
                        </a:rPr>
                        <a:t>-Wallis Test</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r>
              <a:tr h="603816">
                <a:tc>
                  <a:txBody>
                    <a:bodyPr/>
                    <a:lstStyle/>
                    <a:p>
                      <a:pPr marL="12700" marR="12700" algn="ctr">
                        <a:lnSpc>
                          <a:spcPct val="115000"/>
                        </a:lnSpc>
                        <a:spcBef>
                          <a:spcPts val="100"/>
                        </a:spcBef>
                        <a:spcAft>
                          <a:spcPts val="100"/>
                        </a:spcAft>
                      </a:pPr>
                      <a:r>
                        <a:rPr lang="en-US" sz="1400" b="1">
                          <a:solidFill>
                            <a:srgbClr val="000000"/>
                          </a:solidFill>
                          <a:effectLst/>
                          <a:latin typeface="Albany AMT"/>
                          <a:ea typeface="Times New Roman"/>
                          <a:cs typeface="Times New Roman"/>
                        </a:rPr>
                        <a:t>Chi-Square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Pr</a:t>
                      </a:r>
                      <a:r>
                        <a:rPr lang="en-US" sz="1400" b="1" dirty="0">
                          <a:solidFill>
                            <a:srgbClr val="000000"/>
                          </a:solidFill>
                          <a:effectLst/>
                          <a:latin typeface="Albany AMT"/>
                          <a:ea typeface="Times New Roman"/>
                          <a:cs typeface="Times New Roman"/>
                        </a:rPr>
                        <a:t> &gt;  </a:t>
                      </a:r>
                      <a:br>
                        <a:rPr lang="en-US" sz="1400" b="1" dirty="0">
                          <a:solidFill>
                            <a:srgbClr val="000000"/>
                          </a:solidFill>
                          <a:effectLst/>
                          <a:latin typeface="Albany AMT"/>
                          <a:ea typeface="Times New Roman"/>
                          <a:cs typeface="Times New Roman"/>
                        </a:rPr>
                      </a:br>
                      <a:r>
                        <a:rPr lang="en-US" sz="1400" b="1" dirty="0" err="1">
                          <a:solidFill>
                            <a:srgbClr val="000000"/>
                          </a:solidFill>
                          <a:effectLst/>
                          <a:latin typeface="Albany AMT"/>
                          <a:ea typeface="Times New Roman"/>
                          <a:cs typeface="Times New Roman"/>
                        </a:rPr>
                        <a:t>ChiSq</a:t>
                      </a:r>
                      <a:endParaRPr lang="en-US" sz="1400" b="1" dirty="0">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294817">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6.2692</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0.0435</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sp>
        <p:nvSpPr>
          <p:cNvPr id="8" name="Slide Number Placeholder 7"/>
          <p:cNvSpPr>
            <a:spLocks noGrp="1"/>
          </p:cNvSpPr>
          <p:nvPr>
            <p:ph type="sldNum" sz="quarter" idx="12"/>
          </p:nvPr>
        </p:nvSpPr>
        <p:spPr/>
        <p:txBody>
          <a:bodyPr/>
          <a:lstStyle/>
          <a:p>
            <a:fld id="{EFCA6056-4D51-44A6-835E-1240CABE4388}" type="slidenum">
              <a:rPr lang="en-US" smtClean="0"/>
              <a:t>17</a:t>
            </a:fld>
            <a:endParaRPr lang="en-US" dirty="0"/>
          </a:p>
        </p:txBody>
      </p:sp>
    </p:spTree>
    <p:extLst>
      <p:ext uri="{BB962C8B-B14F-4D97-AF65-F5344CB8AC3E}">
        <p14:creationId xmlns:p14="http://schemas.microsoft.com/office/powerpoint/2010/main" val="2818892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8"/>
            <a:ext cx="8229600" cy="993228"/>
          </a:xfrm>
        </p:spPr>
        <p:txBody>
          <a:bodyPr>
            <a:noAutofit/>
          </a:bodyPr>
          <a:lstStyle/>
          <a:p>
            <a:r>
              <a:rPr lang="en-US" sz="2400" b="1" dirty="0" smtClean="0">
                <a:latin typeface="+mn-lt"/>
              </a:rPr>
              <a:t>Conduct Welch T Tests to Evaluate Differences Between Groups</a:t>
            </a:r>
            <a:endParaRPr lang="en-US" sz="2400" b="1" dirty="0">
              <a:latin typeface="+mn-lt"/>
            </a:endParaRPr>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609600"/>
            <a:ext cx="5952381"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59957"/>
            <a:ext cx="4001814" cy="193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2743200"/>
            <a:ext cx="37338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080" y="4800600"/>
            <a:ext cx="385466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5800" y="3048000"/>
            <a:ext cx="152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87927" y="3021419"/>
            <a:ext cx="152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717110" y="5074388"/>
            <a:ext cx="178490" cy="33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FCA6056-4D51-44A6-835E-1240CABE4388}" type="slidenum">
              <a:rPr lang="en-US" smtClean="0"/>
              <a:t>18</a:t>
            </a:fld>
            <a:endParaRPr lang="en-US" dirty="0"/>
          </a:p>
        </p:txBody>
      </p:sp>
    </p:spTree>
    <p:extLst>
      <p:ext uri="{BB962C8B-B14F-4D97-AF65-F5344CB8AC3E}">
        <p14:creationId xmlns:p14="http://schemas.microsoft.com/office/powerpoint/2010/main" val="3001732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dirty="0" smtClean="0"/>
              <a:t>SAS and R Code </a:t>
            </a:r>
            <a:r>
              <a:rPr lang="en-US" sz="2800" dirty="0" err="1" smtClean="0"/>
              <a:t>unEqual</a:t>
            </a:r>
            <a:r>
              <a:rPr lang="en-US" sz="2800" dirty="0" smtClean="0"/>
              <a:t> Example</a:t>
            </a:r>
            <a:endParaRPr lang="en-US" sz="2800" dirty="0"/>
          </a:p>
        </p:txBody>
      </p:sp>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14399"/>
            <a:ext cx="3962400" cy="5610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4276725" cy="5534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01310" y="3641834"/>
            <a:ext cx="1560787" cy="52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See also slide 19</a:t>
            </a:r>
            <a:endParaRPr lang="en-US" sz="1400" dirty="0"/>
          </a:p>
        </p:txBody>
      </p:sp>
      <p:sp>
        <p:nvSpPr>
          <p:cNvPr id="3" name="Slide Number Placeholder 2"/>
          <p:cNvSpPr>
            <a:spLocks noGrp="1"/>
          </p:cNvSpPr>
          <p:nvPr>
            <p:ph type="sldNum" sz="quarter" idx="12"/>
          </p:nvPr>
        </p:nvSpPr>
        <p:spPr/>
        <p:txBody>
          <a:bodyPr/>
          <a:lstStyle/>
          <a:p>
            <a:fld id="{EFCA6056-4D51-44A6-835E-1240CABE4388}" type="slidenum">
              <a:rPr lang="en-US" smtClean="0"/>
              <a:t>19</a:t>
            </a:fld>
            <a:endParaRPr lang="en-US" dirty="0"/>
          </a:p>
        </p:txBody>
      </p:sp>
    </p:spTree>
    <p:extLst>
      <p:ext uri="{BB962C8B-B14F-4D97-AF65-F5344CB8AC3E}">
        <p14:creationId xmlns:p14="http://schemas.microsoft.com/office/powerpoint/2010/main" val="839422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Archeology in New Mexico</a:t>
            </a:r>
          </a:p>
        </p:txBody>
      </p:sp>
      <p:sp>
        <p:nvSpPr>
          <p:cNvPr id="3" name="Content Placeholder 2"/>
          <p:cNvSpPr>
            <a:spLocks noGrp="1"/>
          </p:cNvSpPr>
          <p:nvPr>
            <p:ph idx="1"/>
          </p:nvPr>
        </p:nvSpPr>
        <p:spPr>
          <a:xfrm>
            <a:off x="457200" y="1600200"/>
            <a:ext cx="8229600" cy="4983162"/>
          </a:xfrm>
        </p:spPr>
        <p:txBody>
          <a:bodyPr>
            <a:normAutofit fontScale="92500" lnSpcReduction="20000"/>
          </a:bodyPr>
          <a:lstStyle/>
          <a:p>
            <a:pPr marL="0" indent="0">
              <a:buNone/>
            </a:pPr>
            <a:r>
              <a:rPr lang="en-US" dirty="0"/>
              <a:t>An archeological dig in New Mexico yielded four sites with lots of artifacts.  The depth (cm) that each artifact was found was recorded along with which site it was found in.  </a:t>
            </a:r>
          </a:p>
          <a:p>
            <a:pPr marL="0" indent="0">
              <a:buNone/>
            </a:pPr>
            <a:endParaRPr lang="en-US" dirty="0"/>
          </a:p>
          <a:p>
            <a:pPr marL="0" indent="0">
              <a:buNone/>
            </a:pPr>
            <a:r>
              <a:rPr lang="en-US" dirty="0"/>
              <a:t>The researcher has reason to believe that sites 1 and 4 and sites 2 and 3 may be similar in age.  In theory, the deeper the find, the older the village.  </a:t>
            </a:r>
          </a:p>
          <a:p>
            <a:pPr marL="0" indent="0">
              <a:buNone/>
            </a:pPr>
            <a:endParaRPr lang="en-US" dirty="0"/>
          </a:p>
          <a:p>
            <a:pPr marL="0" indent="0">
              <a:buNone/>
            </a:pPr>
            <a:r>
              <a:rPr lang="en-US" dirty="0"/>
              <a:t>Is there any evidence that sites 1 and 4 have a mean depth that is different than the mean depth of artifacts from sites 2 and 3? </a:t>
            </a:r>
          </a:p>
        </p:txBody>
      </p:sp>
      <p:sp>
        <p:nvSpPr>
          <p:cNvPr id="4" name="Slide Number Placeholder 3"/>
          <p:cNvSpPr>
            <a:spLocks noGrp="1"/>
          </p:cNvSpPr>
          <p:nvPr>
            <p:ph type="sldNum" sz="quarter" idx="12"/>
          </p:nvPr>
        </p:nvSpPr>
        <p:spPr/>
        <p:txBody>
          <a:bodyPr/>
          <a:lstStyle/>
          <a:p>
            <a:fld id="{EFCA6056-4D51-44A6-835E-1240CABE4388}" type="slidenum">
              <a:rPr lang="en-US" smtClean="0"/>
              <a:t>2</a:t>
            </a:fld>
            <a:endParaRPr lang="en-US" dirty="0"/>
          </a:p>
        </p:txBody>
      </p:sp>
    </p:spTree>
    <p:extLst>
      <p:ext uri="{BB962C8B-B14F-4D97-AF65-F5344CB8AC3E}">
        <p14:creationId xmlns:p14="http://schemas.microsoft.com/office/powerpoint/2010/main" val="3475787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mn-lt"/>
              </a:rPr>
              <a:t>Flowchart </a:t>
            </a:r>
            <a:r>
              <a:rPr lang="en-US" sz="3200" b="1" dirty="0">
                <a:latin typeface="+mn-lt"/>
              </a:rPr>
              <a:t>for Analyzing Continuous Response and Categorical Variables with ANOVA</a:t>
            </a:r>
          </a:p>
        </p:txBody>
      </p:sp>
      <p:sp>
        <p:nvSpPr>
          <p:cNvPr id="4" name="Slide Number Placeholder 3"/>
          <p:cNvSpPr>
            <a:spLocks noGrp="1"/>
          </p:cNvSpPr>
          <p:nvPr>
            <p:ph type="sldNum" sz="quarter" idx="12"/>
          </p:nvPr>
        </p:nvSpPr>
        <p:spPr/>
        <p:txBody>
          <a:bodyPr/>
          <a:lstStyle/>
          <a:p>
            <a:fld id="{EFCA6056-4D51-44A6-835E-1240CABE4388}" type="slidenum">
              <a:rPr lang="en-US" smtClean="0"/>
              <a:t>20</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20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0944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8ED0E-3958-BF4C-A743-EA2E5482EF5D}"/>
              </a:ext>
            </a:extLst>
          </p:cNvPr>
          <p:cNvSpPr>
            <a:spLocks noGrp="1"/>
          </p:cNvSpPr>
          <p:nvPr>
            <p:ph type="title"/>
          </p:nvPr>
        </p:nvSpPr>
        <p:spPr/>
        <p:txBody>
          <a:bodyPr/>
          <a:lstStyle/>
          <a:p>
            <a:r>
              <a:rPr lang="en-US" b="1" dirty="0">
                <a:solidFill>
                  <a:srgbClr val="C00000"/>
                </a:solidFill>
                <a:latin typeface="+mn-lt"/>
              </a:rPr>
              <a:t>Quick Quiz Question 1 (&lt;15</a:t>
            </a:r>
            <a:r>
              <a:rPr lang="en-US" b="1" i="1" dirty="0">
                <a:solidFill>
                  <a:srgbClr val="C00000"/>
                </a:solidFill>
                <a:latin typeface="+mn-lt"/>
              </a:rPr>
              <a:t> min)</a:t>
            </a:r>
            <a:endParaRPr lang="en-US" b="1" dirty="0">
              <a:solidFill>
                <a:srgbClr val="C00000"/>
              </a:solidFill>
              <a:latin typeface="+mn-lt"/>
            </a:endParaRPr>
          </a:p>
        </p:txBody>
      </p:sp>
      <p:pic>
        <p:nvPicPr>
          <p:cNvPr id="3" name="Picture 2">
            <a:extLst>
              <a:ext uri="{FF2B5EF4-FFF2-40B4-BE49-F238E27FC236}">
                <a16:creationId xmlns:a16="http://schemas.microsoft.com/office/drawing/2014/main" xmlns="" id="{7F785F4D-B4B8-4A43-A3D1-E8C63E4B1C2E}"/>
              </a:ext>
            </a:extLst>
          </p:cNvPr>
          <p:cNvPicPr>
            <a:picLocks noChangeAspect="1"/>
          </p:cNvPicPr>
          <p:nvPr/>
        </p:nvPicPr>
        <p:blipFill>
          <a:blip r:embed="rId2"/>
          <a:stretch>
            <a:fillRect/>
          </a:stretch>
        </p:blipFill>
        <p:spPr>
          <a:xfrm>
            <a:off x="1037341" y="1468877"/>
            <a:ext cx="7069317" cy="4887810"/>
          </a:xfrm>
          <a:prstGeom prst="rect">
            <a:avLst/>
          </a:prstGeom>
        </p:spPr>
      </p:pic>
      <p:sp>
        <p:nvSpPr>
          <p:cNvPr id="4" name="Rectangle 3">
            <a:extLst>
              <a:ext uri="{FF2B5EF4-FFF2-40B4-BE49-F238E27FC236}">
                <a16:creationId xmlns:a16="http://schemas.microsoft.com/office/drawing/2014/main" xmlns="" id="{D4277926-6785-AD45-ADA5-50938FD55E04}"/>
              </a:ext>
            </a:extLst>
          </p:cNvPr>
          <p:cNvSpPr/>
          <p:nvPr/>
        </p:nvSpPr>
        <p:spPr>
          <a:xfrm>
            <a:off x="1295400" y="44196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FCA6056-4D51-44A6-835E-1240CABE4388}" type="slidenum">
              <a:rPr lang="en-US" smtClean="0"/>
              <a:t>21</a:t>
            </a:fld>
            <a:endParaRPr lang="en-US" dirty="0"/>
          </a:p>
        </p:txBody>
      </p:sp>
    </p:spTree>
    <p:extLst>
      <p:ext uri="{BB962C8B-B14F-4D97-AF65-F5344CB8AC3E}">
        <p14:creationId xmlns:p14="http://schemas.microsoft.com/office/powerpoint/2010/main" val="132433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8ED0E-3958-BF4C-A743-EA2E5482EF5D}"/>
              </a:ext>
            </a:extLst>
          </p:cNvPr>
          <p:cNvSpPr>
            <a:spLocks noGrp="1"/>
          </p:cNvSpPr>
          <p:nvPr>
            <p:ph type="title"/>
          </p:nvPr>
        </p:nvSpPr>
        <p:spPr/>
        <p:txBody>
          <a:bodyPr/>
          <a:lstStyle/>
          <a:p>
            <a:r>
              <a:rPr lang="en-US" b="1" dirty="0">
                <a:solidFill>
                  <a:srgbClr val="C00000"/>
                </a:solidFill>
                <a:latin typeface="+mn-lt"/>
              </a:rPr>
              <a:t>Quick Quiz Question 2 (&lt; 15 min)</a:t>
            </a:r>
          </a:p>
        </p:txBody>
      </p:sp>
      <p:pic>
        <p:nvPicPr>
          <p:cNvPr id="4" name="Picture 3">
            <a:extLst>
              <a:ext uri="{FF2B5EF4-FFF2-40B4-BE49-F238E27FC236}">
                <a16:creationId xmlns:a16="http://schemas.microsoft.com/office/drawing/2014/main" xmlns="" id="{7AD3767A-5774-8640-A5AA-CC2492E8742D}"/>
              </a:ext>
            </a:extLst>
          </p:cNvPr>
          <p:cNvPicPr>
            <a:picLocks noChangeAspect="1"/>
          </p:cNvPicPr>
          <p:nvPr/>
        </p:nvPicPr>
        <p:blipFill>
          <a:blip r:embed="rId2"/>
          <a:stretch>
            <a:fillRect/>
          </a:stretch>
        </p:blipFill>
        <p:spPr>
          <a:xfrm>
            <a:off x="342900" y="1690689"/>
            <a:ext cx="8458200" cy="4140200"/>
          </a:xfrm>
          <a:prstGeom prst="rect">
            <a:avLst/>
          </a:prstGeom>
        </p:spPr>
      </p:pic>
      <p:sp>
        <p:nvSpPr>
          <p:cNvPr id="5" name="Rectangle 4">
            <a:extLst>
              <a:ext uri="{FF2B5EF4-FFF2-40B4-BE49-F238E27FC236}">
                <a16:creationId xmlns:a16="http://schemas.microsoft.com/office/drawing/2014/main" xmlns="" id="{A54217AF-ACF2-EB44-BB47-024BDEA2810A}"/>
              </a:ext>
            </a:extLst>
          </p:cNvPr>
          <p:cNvSpPr/>
          <p:nvPr/>
        </p:nvSpPr>
        <p:spPr>
          <a:xfrm>
            <a:off x="656897" y="41910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FCA6056-4D51-44A6-835E-1240CABE4388}" type="slidenum">
              <a:rPr lang="en-US" smtClean="0"/>
              <a:t>22</a:t>
            </a:fld>
            <a:endParaRPr lang="en-US" dirty="0"/>
          </a:p>
        </p:txBody>
      </p:sp>
    </p:spTree>
    <p:extLst>
      <p:ext uri="{BB962C8B-B14F-4D97-AF65-F5344CB8AC3E}">
        <p14:creationId xmlns:p14="http://schemas.microsoft.com/office/powerpoint/2010/main" val="315026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497F49-5D86-6044-A30B-1F377E6A1556}"/>
              </a:ext>
            </a:extLst>
          </p:cNvPr>
          <p:cNvSpPr>
            <a:spLocks noGrp="1"/>
          </p:cNvSpPr>
          <p:nvPr>
            <p:ph type="title"/>
          </p:nvPr>
        </p:nvSpPr>
        <p:spPr>
          <a:xfrm>
            <a:off x="121593" y="228600"/>
            <a:ext cx="8900809" cy="1006474"/>
          </a:xfrm>
        </p:spPr>
        <p:txBody>
          <a:bodyPr/>
          <a:lstStyle/>
          <a:p>
            <a:pPr algn="ctr"/>
            <a:r>
              <a:rPr lang="en-US" b="1" dirty="0">
                <a:solidFill>
                  <a:srgbClr val="C00000"/>
                </a:solidFill>
                <a:latin typeface="+mn-lt"/>
              </a:rPr>
              <a:t>Question 1 ( &lt; 2 hours </a:t>
            </a:r>
            <a:r>
              <a:rPr lang="en-US" b="1" dirty="0" smtClean="0">
                <a:solidFill>
                  <a:srgbClr val="C00000"/>
                </a:solidFill>
                <a:latin typeface="+mn-lt"/>
              </a:rPr>
              <a:t>)</a:t>
            </a:r>
            <a:endParaRPr lang="en-US" b="1" dirty="0">
              <a:solidFill>
                <a:srgbClr val="C00000"/>
              </a:solidFill>
              <a:latin typeface="+mn-lt"/>
            </a:endParaRPr>
          </a:p>
        </p:txBody>
      </p:sp>
      <p:pic>
        <p:nvPicPr>
          <p:cNvPr id="4" name="Picture 3">
            <a:extLst>
              <a:ext uri="{FF2B5EF4-FFF2-40B4-BE49-F238E27FC236}">
                <a16:creationId xmlns:a16="http://schemas.microsoft.com/office/drawing/2014/main" xmlns="" id="{02898141-DD86-6340-BEB0-E3B348E48847}"/>
              </a:ext>
            </a:extLst>
          </p:cNvPr>
          <p:cNvPicPr>
            <a:picLocks noChangeAspect="1"/>
          </p:cNvPicPr>
          <p:nvPr/>
        </p:nvPicPr>
        <p:blipFill>
          <a:blip r:embed="rId2"/>
          <a:stretch>
            <a:fillRect/>
          </a:stretch>
        </p:blipFill>
        <p:spPr>
          <a:xfrm>
            <a:off x="789134" y="1066800"/>
            <a:ext cx="7581495" cy="4838390"/>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23</a:t>
            </a:fld>
            <a:endParaRPr lang="en-US"/>
          </a:p>
        </p:txBody>
      </p:sp>
      <p:sp>
        <p:nvSpPr>
          <p:cNvPr id="5" name="Rectangle 4"/>
          <p:cNvSpPr/>
          <p:nvPr/>
        </p:nvSpPr>
        <p:spPr>
          <a:xfrm>
            <a:off x="1333498" y="5905190"/>
            <a:ext cx="6477000" cy="495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Note Well:  Because of the large  sample sizes, we can use the Central Limit Theorem  and assume normality of sample means.</a:t>
            </a:r>
            <a:endParaRPr lang="en-US" b="1" dirty="0">
              <a:solidFill>
                <a:schemeClr val="tx1"/>
              </a:solidFill>
            </a:endParaRPr>
          </a:p>
        </p:txBody>
      </p:sp>
      <p:sp>
        <p:nvSpPr>
          <p:cNvPr id="6" name="Rounded Rectangle 5"/>
          <p:cNvSpPr/>
          <p:nvPr/>
        </p:nvSpPr>
        <p:spPr>
          <a:xfrm>
            <a:off x="6040819" y="2095500"/>
            <a:ext cx="1883979"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Also, in Session5Data.xlsx</a:t>
            </a:r>
            <a:endParaRPr lang="en-US" sz="1200" dirty="0"/>
          </a:p>
        </p:txBody>
      </p:sp>
      <p:cxnSp>
        <p:nvCxnSpPr>
          <p:cNvPr id="8" name="Straight Arrow Connector 7"/>
          <p:cNvCxnSpPr/>
          <p:nvPr/>
        </p:nvCxnSpPr>
        <p:spPr>
          <a:xfrm flipH="1" flipV="1">
            <a:off x="6400800" y="1828800"/>
            <a:ext cx="582008"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258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1B14B-F77F-2542-BF97-E8E7D5E77991}"/>
              </a:ext>
            </a:extLst>
          </p:cNvPr>
          <p:cNvSpPr>
            <a:spLocks noGrp="1"/>
          </p:cNvSpPr>
          <p:nvPr>
            <p:ph type="title"/>
          </p:nvPr>
        </p:nvSpPr>
        <p:spPr>
          <a:xfrm>
            <a:off x="457200" y="274638"/>
            <a:ext cx="8229600" cy="715962"/>
          </a:xfrm>
        </p:spPr>
        <p:txBody>
          <a:bodyPr>
            <a:normAutofit/>
          </a:bodyPr>
          <a:lstStyle/>
          <a:p>
            <a:r>
              <a:rPr lang="en-US" sz="3200" b="1" dirty="0" smtClean="0">
                <a:solidFill>
                  <a:srgbClr val="C00000"/>
                </a:solidFill>
                <a:latin typeface="+mn-lt"/>
              </a:rPr>
              <a:t>Question1: Solution (Normality Assumption)</a:t>
            </a:r>
            <a:endParaRPr lang="en-US" sz="3200" b="1" dirty="0">
              <a:solidFill>
                <a:srgbClr val="C00000"/>
              </a:solidFill>
              <a:latin typeface="+mn-lt"/>
            </a:endParaRPr>
          </a:p>
        </p:txBody>
      </p:sp>
      <p:pic>
        <p:nvPicPr>
          <p:cNvPr id="4" name="Picture 3">
            <a:extLst>
              <a:ext uri="{FF2B5EF4-FFF2-40B4-BE49-F238E27FC236}">
                <a16:creationId xmlns:a16="http://schemas.microsoft.com/office/drawing/2014/main" xmlns="" id="{B593B1EB-31F9-EE49-826A-5EB083E9C10B}"/>
              </a:ext>
            </a:extLst>
          </p:cNvPr>
          <p:cNvPicPr>
            <a:picLocks noChangeAspect="1"/>
          </p:cNvPicPr>
          <p:nvPr/>
        </p:nvPicPr>
        <p:blipFill>
          <a:blip r:embed="rId2"/>
          <a:stretch>
            <a:fillRect/>
          </a:stretch>
        </p:blipFill>
        <p:spPr>
          <a:xfrm>
            <a:off x="495000" y="990600"/>
            <a:ext cx="8153995" cy="2094501"/>
          </a:xfrm>
          <a:prstGeom prst="rect">
            <a:avLst/>
          </a:prstGeom>
        </p:spPr>
      </p:pic>
      <p:pic>
        <p:nvPicPr>
          <p:cNvPr id="5" name="Picture 4">
            <a:extLst>
              <a:ext uri="{FF2B5EF4-FFF2-40B4-BE49-F238E27FC236}">
                <a16:creationId xmlns:a16="http://schemas.microsoft.com/office/drawing/2014/main" xmlns="" id="{185A31C4-2018-9041-8D2F-7BDF481FC115}"/>
              </a:ext>
            </a:extLst>
          </p:cNvPr>
          <p:cNvPicPr>
            <a:picLocks noChangeAspect="1"/>
          </p:cNvPicPr>
          <p:nvPr/>
        </p:nvPicPr>
        <p:blipFill>
          <a:blip r:embed="rId3"/>
          <a:stretch>
            <a:fillRect/>
          </a:stretch>
        </p:blipFill>
        <p:spPr>
          <a:xfrm>
            <a:off x="1007757" y="2971800"/>
            <a:ext cx="7128483" cy="375920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24</a:t>
            </a:fld>
            <a:endParaRPr lang="en-US" dirty="0"/>
          </a:p>
        </p:txBody>
      </p:sp>
    </p:spTree>
    <p:extLst>
      <p:ext uri="{BB962C8B-B14F-4D97-AF65-F5344CB8AC3E}">
        <p14:creationId xmlns:p14="http://schemas.microsoft.com/office/powerpoint/2010/main" val="1500325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17449B-D34D-4E46-B045-13C80B27E194}"/>
              </a:ext>
            </a:extLst>
          </p:cNvPr>
          <p:cNvSpPr>
            <a:spLocks noGrp="1"/>
          </p:cNvSpPr>
          <p:nvPr>
            <p:ph type="title"/>
          </p:nvPr>
        </p:nvSpPr>
        <p:spPr/>
        <p:txBody>
          <a:bodyPr>
            <a:normAutofit fontScale="90000"/>
          </a:bodyPr>
          <a:lstStyle/>
          <a:p>
            <a:r>
              <a:rPr lang="en-US" b="1" dirty="0" smtClean="0">
                <a:solidFill>
                  <a:srgbClr val="C00000"/>
                </a:solidFill>
                <a:latin typeface="+mn-lt"/>
              </a:rPr>
              <a:t>Question1: Solution</a:t>
            </a:r>
            <a:br>
              <a:rPr lang="en-US" b="1" dirty="0" smtClean="0">
                <a:solidFill>
                  <a:srgbClr val="C00000"/>
                </a:solidFill>
                <a:latin typeface="+mn-lt"/>
              </a:rPr>
            </a:br>
            <a:r>
              <a:rPr lang="en-US" b="1" dirty="0" smtClean="0">
                <a:solidFill>
                  <a:srgbClr val="C00000"/>
                </a:solidFill>
                <a:latin typeface="+mn-lt"/>
              </a:rPr>
              <a:t>Scope of Interest</a:t>
            </a:r>
            <a:endParaRPr lang="en-US" b="1" dirty="0">
              <a:solidFill>
                <a:srgbClr val="C00000"/>
              </a:solidFill>
              <a:latin typeface="+mn-lt"/>
            </a:endParaRPr>
          </a:p>
        </p:txBody>
      </p:sp>
      <p:pic>
        <p:nvPicPr>
          <p:cNvPr id="4" name="Picture 3">
            <a:extLst>
              <a:ext uri="{FF2B5EF4-FFF2-40B4-BE49-F238E27FC236}">
                <a16:creationId xmlns:a16="http://schemas.microsoft.com/office/drawing/2014/main" xmlns="" id="{DAF20980-7EED-9947-AC5A-FB58CF942225}"/>
              </a:ext>
            </a:extLst>
          </p:cNvPr>
          <p:cNvPicPr>
            <a:picLocks noChangeAspect="1"/>
          </p:cNvPicPr>
          <p:nvPr/>
        </p:nvPicPr>
        <p:blipFill>
          <a:blip r:embed="rId2"/>
          <a:stretch>
            <a:fillRect/>
          </a:stretch>
        </p:blipFill>
        <p:spPr>
          <a:xfrm>
            <a:off x="88900" y="2546350"/>
            <a:ext cx="8966200" cy="176530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25</a:t>
            </a:fld>
            <a:endParaRPr lang="en-US" dirty="0"/>
          </a:p>
        </p:txBody>
      </p:sp>
    </p:spTree>
    <p:extLst>
      <p:ext uri="{BB962C8B-B14F-4D97-AF65-F5344CB8AC3E}">
        <p14:creationId xmlns:p14="http://schemas.microsoft.com/office/powerpoint/2010/main" val="2366291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C5380-51FF-AD48-8644-70D6DF0EA860}"/>
              </a:ext>
            </a:extLst>
          </p:cNvPr>
          <p:cNvSpPr>
            <a:spLocks noGrp="1"/>
          </p:cNvSpPr>
          <p:nvPr>
            <p:ph type="title"/>
          </p:nvPr>
        </p:nvSpPr>
        <p:spPr>
          <a:xfrm>
            <a:off x="228600" y="-8709"/>
            <a:ext cx="8458200" cy="1752600"/>
          </a:xfrm>
        </p:spPr>
        <p:txBody>
          <a:bodyPr>
            <a:noAutofit/>
          </a:bodyPr>
          <a:lstStyle/>
          <a:p>
            <a:r>
              <a:rPr lang="en-US" sz="2400" b="1" dirty="0">
                <a:solidFill>
                  <a:srgbClr val="C00000"/>
                </a:solidFill>
                <a:latin typeface="+mn-lt"/>
              </a:rPr>
              <a:t>Question1: Solution </a:t>
            </a:r>
            <a:br>
              <a:rPr lang="en-US" sz="2400" b="1" dirty="0">
                <a:solidFill>
                  <a:srgbClr val="C00000"/>
                </a:solidFill>
                <a:latin typeface="+mn-lt"/>
              </a:rPr>
            </a:br>
            <a:r>
              <a:rPr lang="en-US" sz="2400" b="1" dirty="0">
                <a:solidFill>
                  <a:srgbClr val="C00000"/>
                </a:solidFill>
                <a:latin typeface="+mn-lt"/>
              </a:rPr>
              <a:t>(Equal Standard Deviations Assumption – histogram, </a:t>
            </a:r>
            <a:r>
              <a:rPr lang="en-US" sz="2400" b="1" dirty="0" err="1">
                <a:solidFill>
                  <a:srgbClr val="C00000"/>
                </a:solidFill>
                <a:latin typeface="+mn-lt"/>
              </a:rPr>
              <a:t>qqplot</a:t>
            </a:r>
            <a:r>
              <a:rPr lang="en-US" sz="2400" b="1" dirty="0">
                <a:solidFill>
                  <a:srgbClr val="C00000"/>
                </a:solidFill>
                <a:latin typeface="+mn-lt"/>
              </a:rPr>
              <a:t> )</a:t>
            </a:r>
          </a:p>
        </p:txBody>
      </p:sp>
      <p:pic>
        <p:nvPicPr>
          <p:cNvPr id="4" name="Picture 3">
            <a:extLst>
              <a:ext uri="{FF2B5EF4-FFF2-40B4-BE49-F238E27FC236}">
                <a16:creationId xmlns:a16="http://schemas.microsoft.com/office/drawing/2014/main" xmlns="" id="{EA670DBB-5AB4-9E43-9301-2590A5B45792}"/>
              </a:ext>
            </a:extLst>
          </p:cNvPr>
          <p:cNvPicPr>
            <a:picLocks noChangeAspect="1"/>
          </p:cNvPicPr>
          <p:nvPr/>
        </p:nvPicPr>
        <p:blipFill>
          <a:blip r:embed="rId2"/>
          <a:stretch>
            <a:fillRect/>
          </a:stretch>
        </p:blipFill>
        <p:spPr>
          <a:xfrm>
            <a:off x="916939" y="1277983"/>
            <a:ext cx="7310122" cy="548005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26</a:t>
            </a:fld>
            <a:endParaRPr lang="en-US" dirty="0"/>
          </a:p>
        </p:txBody>
      </p:sp>
    </p:spTree>
    <p:extLst>
      <p:ext uri="{BB962C8B-B14F-4D97-AF65-F5344CB8AC3E}">
        <p14:creationId xmlns:p14="http://schemas.microsoft.com/office/powerpoint/2010/main" val="3316872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707BA7-03FF-3148-B39D-8734D3D3A2D2}"/>
              </a:ext>
            </a:extLst>
          </p:cNvPr>
          <p:cNvSpPr>
            <a:spLocks noGrp="1"/>
          </p:cNvSpPr>
          <p:nvPr>
            <p:ph type="title"/>
          </p:nvPr>
        </p:nvSpPr>
        <p:spPr/>
        <p:txBody>
          <a:bodyPr>
            <a:noAutofit/>
          </a:bodyPr>
          <a:lstStyle/>
          <a:p>
            <a:r>
              <a:rPr lang="en-US" sz="3600" b="1" dirty="0" smtClean="0">
                <a:solidFill>
                  <a:srgbClr val="C00000"/>
                </a:solidFill>
                <a:latin typeface="+mn-lt"/>
              </a:rPr>
              <a:t>Question1: Solution</a:t>
            </a:r>
            <a:r>
              <a:rPr lang="en-US" sz="3600" b="1" dirty="0">
                <a:solidFill>
                  <a:srgbClr val="C00000"/>
                </a:solidFill>
                <a:latin typeface="+mn-lt"/>
              </a:rPr>
              <a:t/>
            </a:r>
            <a:br>
              <a:rPr lang="en-US" sz="3600" b="1" dirty="0">
                <a:solidFill>
                  <a:srgbClr val="C00000"/>
                </a:solidFill>
                <a:latin typeface="+mn-lt"/>
              </a:rPr>
            </a:br>
            <a:r>
              <a:rPr lang="en-US" sz="3600" b="1" dirty="0">
                <a:solidFill>
                  <a:srgbClr val="C00000"/>
                </a:solidFill>
                <a:latin typeface="+mn-lt"/>
              </a:rPr>
              <a:t>(Equal Standard </a:t>
            </a:r>
            <a:r>
              <a:rPr lang="en-US" sz="3600" b="1" dirty="0" smtClean="0">
                <a:solidFill>
                  <a:srgbClr val="C00000"/>
                </a:solidFill>
                <a:latin typeface="+mn-lt"/>
              </a:rPr>
              <a:t>Deviations – scatter plot)</a:t>
            </a:r>
            <a:endParaRPr lang="en-US" sz="3600" b="1" dirty="0">
              <a:solidFill>
                <a:srgbClr val="C00000"/>
              </a:solidFill>
              <a:latin typeface="+mn-lt"/>
            </a:endParaRPr>
          </a:p>
        </p:txBody>
      </p:sp>
      <p:pic>
        <p:nvPicPr>
          <p:cNvPr id="4" name="Picture 3">
            <a:extLst>
              <a:ext uri="{FF2B5EF4-FFF2-40B4-BE49-F238E27FC236}">
                <a16:creationId xmlns:a16="http://schemas.microsoft.com/office/drawing/2014/main" xmlns="" id="{4E2BD5EA-49EC-2C44-8785-06C58983ADAB}"/>
              </a:ext>
            </a:extLst>
          </p:cNvPr>
          <p:cNvPicPr>
            <a:picLocks noChangeAspect="1"/>
          </p:cNvPicPr>
          <p:nvPr/>
        </p:nvPicPr>
        <p:blipFill>
          <a:blip r:embed="rId2"/>
          <a:stretch>
            <a:fillRect/>
          </a:stretch>
        </p:blipFill>
        <p:spPr>
          <a:xfrm>
            <a:off x="457200" y="2057400"/>
            <a:ext cx="3740150" cy="3555244"/>
          </a:xfrm>
          <a:prstGeom prst="rect">
            <a:avLst/>
          </a:prstGeom>
        </p:spPr>
      </p:pic>
      <p:pic>
        <p:nvPicPr>
          <p:cNvPr id="5" name="Picture 4">
            <a:extLst>
              <a:ext uri="{FF2B5EF4-FFF2-40B4-BE49-F238E27FC236}">
                <a16:creationId xmlns:a16="http://schemas.microsoft.com/office/drawing/2014/main" xmlns="" id="{DA3B9455-010F-2849-A727-1DEFA2D056E4}"/>
              </a:ext>
            </a:extLst>
          </p:cNvPr>
          <p:cNvPicPr>
            <a:picLocks noChangeAspect="1"/>
          </p:cNvPicPr>
          <p:nvPr/>
        </p:nvPicPr>
        <p:blipFill>
          <a:blip r:embed="rId3"/>
          <a:stretch>
            <a:fillRect/>
          </a:stretch>
        </p:blipFill>
        <p:spPr>
          <a:xfrm>
            <a:off x="4563438" y="2057400"/>
            <a:ext cx="3952977" cy="3555244"/>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27</a:t>
            </a:fld>
            <a:endParaRPr lang="en-US" dirty="0"/>
          </a:p>
        </p:txBody>
      </p:sp>
    </p:spTree>
    <p:extLst>
      <p:ext uri="{BB962C8B-B14F-4D97-AF65-F5344CB8AC3E}">
        <p14:creationId xmlns:p14="http://schemas.microsoft.com/office/powerpoint/2010/main" val="1965058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6CFB2-794A-EF44-B7C8-B8D0F4973075}"/>
              </a:ext>
            </a:extLst>
          </p:cNvPr>
          <p:cNvSpPr>
            <a:spLocks noGrp="1"/>
          </p:cNvSpPr>
          <p:nvPr>
            <p:ph type="title"/>
          </p:nvPr>
        </p:nvSpPr>
        <p:spPr/>
        <p:txBody>
          <a:bodyPr>
            <a:noAutofit/>
          </a:bodyPr>
          <a:lstStyle/>
          <a:p>
            <a:r>
              <a:rPr lang="en-US" sz="3600" b="1" dirty="0">
                <a:solidFill>
                  <a:srgbClr val="C00000"/>
                </a:solidFill>
                <a:latin typeface="+mn-lt"/>
              </a:rPr>
              <a:t>Question1: Solution</a:t>
            </a:r>
            <a:br>
              <a:rPr lang="en-US" sz="3600" b="1" dirty="0">
                <a:solidFill>
                  <a:srgbClr val="C00000"/>
                </a:solidFill>
                <a:latin typeface="+mn-lt"/>
              </a:rPr>
            </a:br>
            <a:r>
              <a:rPr lang="en-US" sz="3600" b="1" dirty="0">
                <a:solidFill>
                  <a:srgbClr val="C00000"/>
                </a:solidFill>
                <a:latin typeface="+mn-lt"/>
              </a:rPr>
              <a:t>Independence</a:t>
            </a:r>
          </a:p>
        </p:txBody>
      </p:sp>
      <p:pic>
        <p:nvPicPr>
          <p:cNvPr id="4" name="Picture 3">
            <a:extLst>
              <a:ext uri="{FF2B5EF4-FFF2-40B4-BE49-F238E27FC236}">
                <a16:creationId xmlns:a16="http://schemas.microsoft.com/office/drawing/2014/main" xmlns="" id="{BB52A0FA-5649-6542-A02C-978CF8F00213}"/>
              </a:ext>
            </a:extLst>
          </p:cNvPr>
          <p:cNvPicPr>
            <a:picLocks noChangeAspect="1"/>
          </p:cNvPicPr>
          <p:nvPr/>
        </p:nvPicPr>
        <p:blipFill>
          <a:blip r:embed="rId2"/>
          <a:stretch>
            <a:fillRect/>
          </a:stretch>
        </p:blipFill>
        <p:spPr>
          <a:xfrm>
            <a:off x="44450" y="2635250"/>
            <a:ext cx="9055100" cy="158750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28</a:t>
            </a:fld>
            <a:endParaRPr lang="en-US" dirty="0"/>
          </a:p>
        </p:txBody>
      </p:sp>
    </p:spTree>
    <p:extLst>
      <p:ext uri="{BB962C8B-B14F-4D97-AF65-F5344CB8AC3E}">
        <p14:creationId xmlns:p14="http://schemas.microsoft.com/office/powerpoint/2010/main" val="2735686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6CFB2-794A-EF44-B7C8-B8D0F4973075}"/>
              </a:ext>
            </a:extLst>
          </p:cNvPr>
          <p:cNvSpPr>
            <a:spLocks noGrp="1"/>
          </p:cNvSpPr>
          <p:nvPr>
            <p:ph type="title"/>
          </p:nvPr>
        </p:nvSpPr>
        <p:spPr/>
        <p:txBody>
          <a:bodyPr>
            <a:noAutofit/>
          </a:bodyPr>
          <a:lstStyle/>
          <a:p>
            <a:r>
              <a:rPr lang="en-US" sz="2800" dirty="0">
                <a:solidFill>
                  <a:srgbClr val="C00000"/>
                </a:solidFill>
              </a:rPr>
              <a:t>Question1: Solution</a:t>
            </a:r>
            <a:br>
              <a:rPr lang="en-US" sz="2800" dirty="0">
                <a:solidFill>
                  <a:srgbClr val="C00000"/>
                </a:solidFill>
              </a:rPr>
            </a:br>
            <a:r>
              <a:rPr lang="en-US" sz="2800" dirty="0" smtClean="0">
                <a:solidFill>
                  <a:srgbClr val="C00000"/>
                </a:solidFill>
              </a:rPr>
              <a:t>ANOVA</a:t>
            </a:r>
            <a:endParaRPr lang="en-US" sz="2800" dirty="0">
              <a:solidFill>
                <a:srgbClr val="C00000"/>
              </a:solidFill>
            </a:endParaRPr>
          </a:p>
        </p:txBody>
      </p:sp>
      <p:pic>
        <p:nvPicPr>
          <p:cNvPr id="3" name="Picture 2">
            <a:extLst>
              <a:ext uri="{FF2B5EF4-FFF2-40B4-BE49-F238E27FC236}">
                <a16:creationId xmlns:a16="http://schemas.microsoft.com/office/drawing/2014/main" xmlns="" id="{E7129616-6EE5-2043-803A-C7E21EC2F045}"/>
              </a:ext>
            </a:extLst>
          </p:cNvPr>
          <p:cNvPicPr>
            <a:picLocks noChangeAspect="1"/>
          </p:cNvPicPr>
          <p:nvPr/>
        </p:nvPicPr>
        <p:blipFill>
          <a:blip r:embed="rId2"/>
          <a:stretch>
            <a:fillRect/>
          </a:stretch>
        </p:blipFill>
        <p:spPr>
          <a:xfrm>
            <a:off x="1371600" y="3429000"/>
            <a:ext cx="6473952" cy="3200400"/>
          </a:xfrm>
          <a:prstGeom prst="rect">
            <a:avLst/>
          </a:prstGeom>
        </p:spPr>
      </p:pic>
      <p:pic>
        <p:nvPicPr>
          <p:cNvPr id="5" name="Picture 4">
            <a:extLst>
              <a:ext uri="{FF2B5EF4-FFF2-40B4-BE49-F238E27FC236}">
                <a16:creationId xmlns:a16="http://schemas.microsoft.com/office/drawing/2014/main" xmlns="" id="{659DFECF-B60A-5A47-A5C1-225AA2AF8F0C}"/>
              </a:ext>
            </a:extLst>
          </p:cNvPr>
          <p:cNvPicPr>
            <a:picLocks noChangeAspect="1"/>
          </p:cNvPicPr>
          <p:nvPr/>
        </p:nvPicPr>
        <p:blipFill>
          <a:blip r:embed="rId3"/>
          <a:stretch>
            <a:fillRect/>
          </a:stretch>
        </p:blipFill>
        <p:spPr>
          <a:xfrm>
            <a:off x="2196447" y="1225550"/>
            <a:ext cx="4751105" cy="2127250"/>
          </a:xfrm>
          <a:prstGeom prst="rect">
            <a:avLst/>
          </a:prstGeom>
        </p:spPr>
      </p:pic>
      <p:sp>
        <p:nvSpPr>
          <p:cNvPr id="4" name="Slide Number Placeholder 3"/>
          <p:cNvSpPr>
            <a:spLocks noGrp="1"/>
          </p:cNvSpPr>
          <p:nvPr>
            <p:ph type="sldNum" sz="quarter" idx="12"/>
          </p:nvPr>
        </p:nvSpPr>
        <p:spPr/>
        <p:txBody>
          <a:bodyPr/>
          <a:lstStyle/>
          <a:p>
            <a:fld id="{EFCA6056-4D51-44A6-835E-1240CABE4388}" type="slidenum">
              <a:rPr lang="en-US" smtClean="0"/>
              <a:t>29</a:t>
            </a:fld>
            <a:endParaRPr lang="en-US" dirty="0"/>
          </a:p>
        </p:txBody>
      </p:sp>
      <p:sp>
        <p:nvSpPr>
          <p:cNvPr id="6" name="Rectangle 5"/>
          <p:cNvSpPr/>
          <p:nvPr/>
        </p:nvSpPr>
        <p:spPr>
          <a:xfrm>
            <a:off x="533400" y="457200"/>
            <a:ext cx="1905000" cy="768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smtClean="0"/>
              <a:t>Keep in mind the log transformation, so we are testing medians</a:t>
            </a:r>
            <a:endParaRPr lang="en-US" sz="1400" dirty="0"/>
          </a:p>
        </p:txBody>
      </p:sp>
    </p:spTree>
    <p:extLst>
      <p:ext uri="{BB962C8B-B14F-4D97-AF65-F5344CB8AC3E}">
        <p14:creationId xmlns:p14="http://schemas.microsoft.com/office/powerpoint/2010/main" val="4000304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Archaeology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799854"/>
              </p:ext>
            </p:extLst>
          </p:nvPr>
        </p:nvGraphicFramePr>
        <p:xfrm>
          <a:off x="1219200" y="1600205"/>
          <a:ext cx="6705600" cy="378697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xmlns="" val="20000"/>
                    </a:ext>
                  </a:extLst>
                </a:gridCol>
                <a:gridCol w="609600">
                  <a:extLst>
                    <a:ext uri="{9D8B030D-6E8A-4147-A177-3AD203B41FA5}">
                      <a16:colId xmlns:a16="http://schemas.microsoft.com/office/drawing/2014/main" xmlns="" val="20001"/>
                    </a:ext>
                  </a:extLst>
                </a:gridCol>
                <a:gridCol w="609600">
                  <a:extLst>
                    <a:ext uri="{9D8B030D-6E8A-4147-A177-3AD203B41FA5}">
                      <a16:colId xmlns:a16="http://schemas.microsoft.com/office/drawing/2014/main" xmlns="" val="20002"/>
                    </a:ext>
                  </a:extLst>
                </a:gridCol>
                <a:gridCol w="609600">
                  <a:extLst>
                    <a:ext uri="{9D8B030D-6E8A-4147-A177-3AD203B41FA5}">
                      <a16:colId xmlns:a16="http://schemas.microsoft.com/office/drawing/2014/main" xmlns="" val="20003"/>
                    </a:ext>
                  </a:extLst>
                </a:gridCol>
                <a:gridCol w="609600">
                  <a:extLst>
                    <a:ext uri="{9D8B030D-6E8A-4147-A177-3AD203B41FA5}">
                      <a16:colId xmlns:a16="http://schemas.microsoft.com/office/drawing/2014/main" xmlns="" val="20004"/>
                    </a:ext>
                  </a:extLst>
                </a:gridCol>
                <a:gridCol w="609600">
                  <a:extLst>
                    <a:ext uri="{9D8B030D-6E8A-4147-A177-3AD203B41FA5}">
                      <a16:colId xmlns:a16="http://schemas.microsoft.com/office/drawing/2014/main" xmlns="" val="20005"/>
                    </a:ext>
                  </a:extLst>
                </a:gridCol>
                <a:gridCol w="609600">
                  <a:extLst>
                    <a:ext uri="{9D8B030D-6E8A-4147-A177-3AD203B41FA5}">
                      <a16:colId xmlns:a16="http://schemas.microsoft.com/office/drawing/2014/main" xmlns="" val="20006"/>
                    </a:ext>
                  </a:extLst>
                </a:gridCol>
                <a:gridCol w="609600">
                  <a:extLst>
                    <a:ext uri="{9D8B030D-6E8A-4147-A177-3AD203B41FA5}">
                      <a16:colId xmlns:a16="http://schemas.microsoft.com/office/drawing/2014/main" xmlns="" val="20007"/>
                    </a:ext>
                  </a:extLst>
                </a:gridCol>
                <a:gridCol w="609600">
                  <a:extLst>
                    <a:ext uri="{9D8B030D-6E8A-4147-A177-3AD203B41FA5}">
                      <a16:colId xmlns:a16="http://schemas.microsoft.com/office/drawing/2014/main" xmlns="" val="20008"/>
                    </a:ext>
                  </a:extLst>
                </a:gridCol>
                <a:gridCol w="609600">
                  <a:extLst>
                    <a:ext uri="{9D8B030D-6E8A-4147-A177-3AD203B41FA5}">
                      <a16:colId xmlns:a16="http://schemas.microsoft.com/office/drawing/2014/main" xmlns="" val="20009"/>
                    </a:ext>
                  </a:extLst>
                </a:gridCol>
                <a:gridCol w="609600">
                  <a:extLst>
                    <a:ext uri="{9D8B030D-6E8A-4147-A177-3AD203B41FA5}">
                      <a16:colId xmlns:a16="http://schemas.microsoft.com/office/drawing/2014/main" xmlns="" val="20010"/>
                    </a:ext>
                  </a:extLst>
                </a:gridCol>
              </a:tblGrid>
              <a:tr h="236686">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0"/>
                  </a:ext>
                </a:extLst>
              </a:tr>
              <a:tr h="236686">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1"/>
                  </a:ext>
                </a:extLst>
              </a:tr>
              <a:tr h="236686">
                <a:tc>
                  <a:txBody>
                    <a:bodyPr/>
                    <a:lstStyle/>
                    <a:p>
                      <a:pPr algn="ctr" fontAlgn="b"/>
                      <a:r>
                        <a:rPr lang="en-US" sz="1100" u="none" strike="noStrike" dirty="0">
                          <a:effectLst/>
                        </a:rPr>
                        <a:t>120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2"/>
                  </a:ext>
                </a:extLst>
              </a:tr>
              <a:tr h="236686">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3"/>
                  </a:ext>
                </a:extLst>
              </a:tr>
              <a:tr h="236686">
                <a:tc>
                  <a:txBody>
                    <a:bodyPr/>
                    <a:lstStyle/>
                    <a:p>
                      <a:pPr algn="ctr" fontAlgn="b"/>
                      <a:r>
                        <a:rPr lang="en-US" sz="1100" u="none" strike="noStrike" dirty="0">
                          <a:effectLst/>
                        </a:rPr>
                        <a:t>105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4"/>
                  </a:ext>
                </a:extLst>
              </a:tr>
              <a:tr h="236686">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5"/>
                  </a:ext>
                </a:extLst>
              </a:tr>
              <a:tr h="236686">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6"/>
                  </a:ext>
                </a:extLst>
              </a:tr>
              <a:tr h="236686">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7"/>
                  </a:ext>
                </a:extLst>
              </a:tr>
              <a:tr h="236686">
                <a:tc>
                  <a:txBody>
                    <a:bodyPr/>
                    <a:lstStyle/>
                    <a:p>
                      <a:pPr algn="ctr" fontAlgn="b"/>
                      <a:r>
                        <a:rPr lang="en-US" sz="1100" u="none" strike="noStrike" dirty="0">
                          <a:effectLst/>
                        </a:rPr>
                        <a:t>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8"/>
                  </a:ext>
                </a:extLst>
              </a:tr>
              <a:tr h="236686">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9"/>
                  </a:ext>
                </a:extLst>
              </a:tr>
              <a:tr h="236686">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0"/>
                  </a:ext>
                </a:extLst>
              </a:tr>
              <a:tr h="236686">
                <a:tc>
                  <a:txBody>
                    <a:bodyPr/>
                    <a:lstStyle/>
                    <a:p>
                      <a:pPr algn="ctr" fontAlgn="b"/>
                      <a:r>
                        <a:rPr lang="en-US" sz="1100" u="none" strike="noStrike" dirty="0">
                          <a:effectLst/>
                        </a:rPr>
                        <a:t>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1"/>
                  </a:ext>
                </a:extLst>
              </a:tr>
              <a:tr h="236686">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2"/>
                  </a:ext>
                </a:extLst>
              </a:tr>
              <a:tr h="236686">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3"/>
                  </a:ext>
                </a:extLst>
              </a:tr>
              <a:tr h="236686">
                <a:tc>
                  <a:txBody>
                    <a:bodyPr/>
                    <a:lstStyle/>
                    <a:p>
                      <a:pPr algn="ctr" fontAlgn="b"/>
                      <a:r>
                        <a:rPr lang="en-US" sz="1100" u="none" strike="noStrike" dirty="0">
                          <a:effectLst/>
                        </a:rPr>
                        <a:t>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4"/>
                  </a:ext>
                </a:extLst>
              </a:tr>
              <a:tr h="236686">
                <a:tc>
                  <a:txBody>
                    <a:bodyPr/>
                    <a:lstStyle/>
                    <a:p>
                      <a:pPr algn="ctr" fontAlgn="b"/>
                      <a:r>
                        <a:rPr lang="en-US" sz="1100" u="none" strike="noStrike" dirty="0">
                          <a:effectLst/>
                        </a:rPr>
                        <a:t>110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5"/>
                  </a:ext>
                </a:extLst>
              </a:tr>
            </a:tbl>
          </a:graphicData>
        </a:graphic>
      </p:graphicFrame>
      <p:sp>
        <p:nvSpPr>
          <p:cNvPr id="3" name="Slide Number Placeholder 2"/>
          <p:cNvSpPr>
            <a:spLocks noGrp="1"/>
          </p:cNvSpPr>
          <p:nvPr>
            <p:ph type="sldNum" sz="quarter" idx="12"/>
          </p:nvPr>
        </p:nvSpPr>
        <p:spPr/>
        <p:txBody>
          <a:bodyPr/>
          <a:lstStyle/>
          <a:p>
            <a:fld id="{EFCA6056-4D51-44A6-835E-1240CABE4388}" type="slidenum">
              <a:rPr lang="en-US" smtClean="0"/>
              <a:t>3</a:t>
            </a:fld>
            <a:endParaRPr lang="en-US" dirty="0"/>
          </a:p>
        </p:txBody>
      </p:sp>
    </p:spTree>
    <p:extLst>
      <p:ext uri="{BB962C8B-B14F-4D97-AF65-F5344CB8AC3E}">
        <p14:creationId xmlns:p14="http://schemas.microsoft.com/office/powerpoint/2010/main" val="3022116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AE4530-A1CB-DB4B-AE23-3C40EBD459C4}"/>
              </a:ext>
            </a:extLst>
          </p:cNvPr>
          <p:cNvSpPr>
            <a:spLocks noGrp="1"/>
          </p:cNvSpPr>
          <p:nvPr>
            <p:ph type="title"/>
          </p:nvPr>
        </p:nvSpPr>
        <p:spPr/>
        <p:txBody>
          <a:bodyPr>
            <a:normAutofit fontScale="90000"/>
          </a:bodyPr>
          <a:lstStyle/>
          <a:p>
            <a:r>
              <a:rPr lang="en-US" b="1" dirty="0" smtClean="0">
                <a:solidFill>
                  <a:srgbClr val="C00000"/>
                </a:solidFill>
                <a:latin typeface="+mn-lt"/>
              </a:rPr>
              <a:t>Quesion1: Solution</a:t>
            </a:r>
            <a:br>
              <a:rPr lang="en-US" b="1" dirty="0" smtClean="0">
                <a:solidFill>
                  <a:srgbClr val="C00000"/>
                </a:solidFill>
                <a:latin typeface="+mn-lt"/>
              </a:rPr>
            </a:br>
            <a:r>
              <a:rPr lang="en-US" b="1" dirty="0" smtClean="0">
                <a:solidFill>
                  <a:srgbClr val="C00000"/>
                </a:solidFill>
                <a:latin typeface="+mn-lt"/>
              </a:rPr>
              <a:t>Mean and Medians in Groups Differ?</a:t>
            </a:r>
            <a:endParaRPr lang="en-US" b="1" dirty="0">
              <a:solidFill>
                <a:srgbClr val="C00000"/>
              </a:solidFill>
              <a:latin typeface="+mn-lt"/>
            </a:endParaRPr>
          </a:p>
        </p:txBody>
      </p:sp>
      <p:pic>
        <p:nvPicPr>
          <p:cNvPr id="4" name="Picture 3">
            <a:extLst>
              <a:ext uri="{FF2B5EF4-FFF2-40B4-BE49-F238E27FC236}">
                <a16:creationId xmlns:a16="http://schemas.microsoft.com/office/drawing/2014/main" xmlns="" id="{9019B7BE-87EB-3846-91DC-F6C05914B602}"/>
              </a:ext>
            </a:extLst>
          </p:cNvPr>
          <p:cNvPicPr>
            <a:picLocks noChangeAspect="1"/>
          </p:cNvPicPr>
          <p:nvPr/>
        </p:nvPicPr>
        <p:blipFill>
          <a:blip r:embed="rId2"/>
          <a:stretch>
            <a:fillRect/>
          </a:stretch>
        </p:blipFill>
        <p:spPr>
          <a:xfrm>
            <a:off x="1358900" y="1482904"/>
            <a:ext cx="6426200" cy="2382748"/>
          </a:xfrm>
          <a:prstGeom prst="rect">
            <a:avLst/>
          </a:prstGeom>
        </p:spPr>
      </p:pic>
      <p:pic>
        <p:nvPicPr>
          <p:cNvPr id="5" name="Picture 4">
            <a:extLst>
              <a:ext uri="{FF2B5EF4-FFF2-40B4-BE49-F238E27FC236}">
                <a16:creationId xmlns:a16="http://schemas.microsoft.com/office/drawing/2014/main" xmlns="" id="{0227093D-500A-BD49-A19D-F9F150C1B305}"/>
              </a:ext>
            </a:extLst>
          </p:cNvPr>
          <p:cNvPicPr>
            <a:picLocks noChangeAspect="1"/>
          </p:cNvPicPr>
          <p:nvPr/>
        </p:nvPicPr>
        <p:blipFill>
          <a:blip r:embed="rId3"/>
          <a:stretch>
            <a:fillRect/>
          </a:stretch>
        </p:blipFill>
        <p:spPr>
          <a:xfrm>
            <a:off x="2085051" y="3909317"/>
            <a:ext cx="4973897" cy="255270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30</a:t>
            </a:fld>
            <a:endParaRPr lang="en-US" dirty="0"/>
          </a:p>
        </p:txBody>
      </p:sp>
    </p:spTree>
    <p:extLst>
      <p:ext uri="{BB962C8B-B14F-4D97-AF65-F5344CB8AC3E}">
        <p14:creationId xmlns:p14="http://schemas.microsoft.com/office/powerpoint/2010/main" val="2090535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42729-3AE4-BA47-872A-BA5667F4CCA0}"/>
              </a:ext>
            </a:extLst>
          </p:cNvPr>
          <p:cNvSpPr>
            <a:spLocks noGrp="1"/>
          </p:cNvSpPr>
          <p:nvPr>
            <p:ph type="title"/>
          </p:nvPr>
        </p:nvSpPr>
        <p:spPr/>
        <p:txBody>
          <a:bodyPr>
            <a:normAutofit/>
          </a:bodyPr>
          <a:lstStyle/>
          <a:p>
            <a:r>
              <a:rPr lang="en-US" sz="2800" b="1" dirty="0">
                <a:solidFill>
                  <a:srgbClr val="C00000"/>
                </a:solidFill>
                <a:latin typeface="+mn-lt"/>
              </a:rPr>
              <a:t>Quesion1: Solution</a:t>
            </a:r>
            <a:br>
              <a:rPr lang="en-US" sz="2800" b="1" dirty="0">
                <a:solidFill>
                  <a:srgbClr val="C00000"/>
                </a:solidFill>
                <a:latin typeface="+mn-lt"/>
              </a:rPr>
            </a:br>
            <a:r>
              <a:rPr lang="en-US" sz="2800" b="1" dirty="0">
                <a:solidFill>
                  <a:srgbClr val="C00000"/>
                </a:solidFill>
                <a:latin typeface="+mn-lt"/>
              </a:rPr>
              <a:t>Mean and Medians in Groups Differ</a:t>
            </a:r>
            <a:r>
              <a:rPr lang="en-US" sz="2800" b="1" dirty="0" smtClean="0">
                <a:solidFill>
                  <a:srgbClr val="C00000"/>
                </a:solidFill>
                <a:latin typeface="+mn-lt"/>
              </a:rPr>
              <a:t>? - Continued</a:t>
            </a:r>
            <a:endParaRPr lang="en-US" sz="2800" b="1" dirty="0">
              <a:solidFill>
                <a:srgbClr val="C00000"/>
              </a:solidFill>
              <a:latin typeface="+mn-lt"/>
            </a:endParaRPr>
          </a:p>
        </p:txBody>
      </p:sp>
      <p:pic>
        <p:nvPicPr>
          <p:cNvPr id="4" name="Picture 3">
            <a:extLst>
              <a:ext uri="{FF2B5EF4-FFF2-40B4-BE49-F238E27FC236}">
                <a16:creationId xmlns:a16="http://schemas.microsoft.com/office/drawing/2014/main" xmlns="" id="{92E4AAB7-FA63-8643-BEDB-C01912FBC092}"/>
              </a:ext>
            </a:extLst>
          </p:cNvPr>
          <p:cNvPicPr>
            <a:picLocks noChangeAspect="1"/>
          </p:cNvPicPr>
          <p:nvPr/>
        </p:nvPicPr>
        <p:blipFill>
          <a:blip r:embed="rId2"/>
          <a:stretch>
            <a:fillRect/>
          </a:stretch>
        </p:blipFill>
        <p:spPr>
          <a:xfrm>
            <a:off x="2804494" y="1417638"/>
            <a:ext cx="3117965" cy="1600200"/>
          </a:xfrm>
          <a:prstGeom prst="rect">
            <a:avLst/>
          </a:prstGeom>
        </p:spPr>
      </p:pic>
      <p:pic>
        <p:nvPicPr>
          <p:cNvPr id="5" name="Picture 4">
            <a:extLst>
              <a:ext uri="{FF2B5EF4-FFF2-40B4-BE49-F238E27FC236}">
                <a16:creationId xmlns:a16="http://schemas.microsoft.com/office/drawing/2014/main" xmlns="" id="{70AE2F68-59A1-EF41-B2BE-B62BEBDB916E}"/>
              </a:ext>
            </a:extLst>
          </p:cNvPr>
          <p:cNvPicPr>
            <a:picLocks noChangeAspect="1"/>
          </p:cNvPicPr>
          <p:nvPr/>
        </p:nvPicPr>
        <p:blipFill>
          <a:blip r:embed="rId3"/>
          <a:stretch>
            <a:fillRect/>
          </a:stretch>
        </p:blipFill>
        <p:spPr>
          <a:xfrm>
            <a:off x="426378" y="3434993"/>
            <a:ext cx="7874199" cy="2895600"/>
          </a:xfrm>
          <a:prstGeom prst="rect">
            <a:avLst/>
          </a:prstGeom>
        </p:spPr>
      </p:pic>
      <p:sp>
        <p:nvSpPr>
          <p:cNvPr id="3" name="Slide Number Placeholder 2"/>
          <p:cNvSpPr>
            <a:spLocks noGrp="1"/>
          </p:cNvSpPr>
          <p:nvPr>
            <p:ph type="sldNum" sz="quarter" idx="12"/>
          </p:nvPr>
        </p:nvSpPr>
        <p:spPr/>
        <p:txBody>
          <a:bodyPr/>
          <a:lstStyle/>
          <a:p>
            <a:fld id="{EFCA6056-4D51-44A6-835E-1240CABE4388}" type="slidenum">
              <a:rPr lang="en-US" smtClean="0"/>
              <a:t>31</a:t>
            </a:fld>
            <a:endParaRPr lang="en-US" dirty="0"/>
          </a:p>
        </p:txBody>
      </p:sp>
      <p:sp>
        <p:nvSpPr>
          <p:cNvPr id="6" name="Rectangle 5"/>
          <p:cNvSpPr/>
          <p:nvPr/>
        </p:nvSpPr>
        <p:spPr>
          <a:xfrm>
            <a:off x="6553200" y="1752600"/>
            <a:ext cx="174737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 logs here!</a:t>
            </a:r>
            <a:endParaRPr lang="en-US" dirty="0"/>
          </a:p>
        </p:txBody>
      </p:sp>
    </p:spTree>
    <p:extLst>
      <p:ext uri="{BB962C8B-B14F-4D97-AF65-F5344CB8AC3E}">
        <p14:creationId xmlns:p14="http://schemas.microsoft.com/office/powerpoint/2010/main" val="3034849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60" y="94593"/>
            <a:ext cx="8229600" cy="1066800"/>
          </a:xfrm>
        </p:spPr>
        <p:txBody>
          <a:bodyPr>
            <a:normAutofit/>
          </a:bodyPr>
          <a:lstStyle/>
          <a:p>
            <a:r>
              <a:rPr lang="en-US" sz="2800" b="1" dirty="0">
                <a:solidFill>
                  <a:srgbClr val="C00000"/>
                </a:solidFill>
              </a:rPr>
              <a:t>Quesion1: Solution</a:t>
            </a:r>
            <a:br>
              <a:rPr lang="en-US" sz="2800" b="1" dirty="0">
                <a:solidFill>
                  <a:srgbClr val="C00000"/>
                </a:solidFill>
              </a:rPr>
            </a:br>
            <a:r>
              <a:rPr lang="en-US" sz="2800" b="1" dirty="0" smtClean="0">
                <a:solidFill>
                  <a:srgbClr val="C00000"/>
                </a:solidFill>
              </a:rPr>
              <a:t>Compare Medians With t Tests</a:t>
            </a:r>
            <a:endParaRPr lang="en-US" sz="2800" dirty="0"/>
          </a:p>
        </p:txBody>
      </p:sp>
      <p:sp>
        <p:nvSpPr>
          <p:cNvPr id="4" name="Slide Number Placeholder 3"/>
          <p:cNvSpPr>
            <a:spLocks noGrp="1"/>
          </p:cNvSpPr>
          <p:nvPr>
            <p:ph type="sldNum" sz="quarter" idx="12"/>
          </p:nvPr>
        </p:nvSpPr>
        <p:spPr/>
        <p:txBody>
          <a:bodyPr/>
          <a:lstStyle/>
          <a:p>
            <a:fld id="{EFCA6056-4D51-44A6-835E-1240CABE4388}" type="slidenum">
              <a:rPr lang="en-US" smtClean="0"/>
              <a:t>32</a:t>
            </a:fld>
            <a:endParaRPr lang="en-US"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74865" y="1668517"/>
            <a:ext cx="546913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58000" y="152400"/>
            <a:ext cx="174737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Logs here!</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62" y="1143000"/>
            <a:ext cx="3657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758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mn-lt"/>
              </a:rPr>
              <a:t>Archeology Example</a:t>
            </a:r>
            <a:br>
              <a:rPr lang="en-US" b="1" dirty="0">
                <a:latin typeface="+mn-lt"/>
              </a:rPr>
            </a:br>
            <a:r>
              <a:rPr lang="en-US" b="1" dirty="0">
                <a:latin typeface="+mn-lt"/>
              </a:rPr>
              <a:t>Assumptions: Normality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2714625"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1" y="1524000"/>
            <a:ext cx="2688368"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557881"/>
            <a:ext cx="2867025" cy="216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614" y="3657600"/>
            <a:ext cx="2793611" cy="211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81300" y="6019800"/>
            <a:ext cx="3581400" cy="369332"/>
          </a:xfrm>
          <a:prstGeom prst="rect">
            <a:avLst/>
          </a:prstGeom>
          <a:noFill/>
        </p:spPr>
        <p:txBody>
          <a:bodyPr wrap="square" rtlCol="0">
            <a:spAutoFit/>
          </a:bodyPr>
          <a:lstStyle/>
          <a:p>
            <a:r>
              <a:rPr lang="en-US" dirty="0"/>
              <a:t>Histograms will be helpful as well!</a:t>
            </a:r>
          </a:p>
        </p:txBody>
      </p:sp>
      <p:sp>
        <p:nvSpPr>
          <p:cNvPr id="4" name="Rectangle 3"/>
          <p:cNvSpPr/>
          <p:nvPr/>
        </p:nvSpPr>
        <p:spPr>
          <a:xfrm>
            <a:off x="2752947" y="1905886"/>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Site 1</a:t>
            </a:r>
            <a:endParaRPr lang="en-US" sz="1200" dirty="0"/>
          </a:p>
        </p:txBody>
      </p:sp>
      <p:sp>
        <p:nvSpPr>
          <p:cNvPr id="9" name="Rectangle 8"/>
          <p:cNvSpPr/>
          <p:nvPr/>
        </p:nvSpPr>
        <p:spPr>
          <a:xfrm>
            <a:off x="5667930" y="200025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Site 2</a:t>
            </a:r>
            <a:endParaRPr lang="en-US" sz="1200" dirty="0"/>
          </a:p>
        </p:txBody>
      </p:sp>
      <p:sp>
        <p:nvSpPr>
          <p:cNvPr id="10" name="Rectangle 9"/>
          <p:cNvSpPr/>
          <p:nvPr/>
        </p:nvSpPr>
        <p:spPr>
          <a:xfrm>
            <a:off x="5801885" y="396240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Site 3</a:t>
            </a:r>
            <a:endParaRPr lang="en-US" sz="1200" dirty="0"/>
          </a:p>
        </p:txBody>
      </p:sp>
      <p:sp>
        <p:nvSpPr>
          <p:cNvPr id="11" name="Rectangle 10"/>
          <p:cNvSpPr/>
          <p:nvPr/>
        </p:nvSpPr>
        <p:spPr>
          <a:xfrm>
            <a:off x="2781300" y="396240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Site 4</a:t>
            </a:r>
            <a:endParaRPr lang="en-US" sz="1200" dirty="0"/>
          </a:p>
        </p:txBody>
      </p:sp>
      <p:sp>
        <p:nvSpPr>
          <p:cNvPr id="5" name="Slide Number Placeholder 4"/>
          <p:cNvSpPr>
            <a:spLocks noGrp="1"/>
          </p:cNvSpPr>
          <p:nvPr>
            <p:ph type="sldNum" sz="quarter" idx="12"/>
          </p:nvPr>
        </p:nvSpPr>
        <p:spPr/>
        <p:txBody>
          <a:bodyPr/>
          <a:lstStyle/>
          <a:p>
            <a:fld id="{EFCA6056-4D51-44A6-835E-1240CABE4388}" type="slidenum">
              <a:rPr lang="en-US" smtClean="0"/>
              <a:t>4</a:t>
            </a:fld>
            <a:endParaRPr lang="en-US" dirty="0"/>
          </a:p>
        </p:txBody>
      </p:sp>
    </p:spTree>
    <p:extLst>
      <p:ext uri="{BB962C8B-B14F-4D97-AF65-F5344CB8AC3E}">
        <p14:creationId xmlns:p14="http://schemas.microsoft.com/office/powerpoint/2010/main" val="4020269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mn-lt"/>
              </a:rPr>
              <a:t>Archeology Example</a:t>
            </a:r>
            <a:br>
              <a:rPr lang="en-US" sz="3200" b="1" dirty="0">
                <a:latin typeface="+mn-lt"/>
              </a:rPr>
            </a:br>
            <a:r>
              <a:rPr lang="en-US" sz="3200" b="1" dirty="0">
                <a:latin typeface="+mn-lt"/>
              </a:rPr>
              <a:t>Assumptions: Homogeneity (Equal SD)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07" y="1828799"/>
            <a:ext cx="383519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50524"/>
            <a:ext cx="4285534"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4" y="1828800"/>
            <a:ext cx="3857625" cy="291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533400" y="5177135"/>
            <a:ext cx="2362200" cy="9233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sz="1200" dirty="0"/>
              <a:t>proc </a:t>
            </a:r>
            <a:r>
              <a:rPr lang="en-US" sz="1200" dirty="0" err="1"/>
              <a:t>glm</a:t>
            </a:r>
            <a:r>
              <a:rPr lang="en-US" sz="1200" dirty="0"/>
              <a:t> data = archeology; </a:t>
            </a:r>
            <a:br>
              <a:rPr lang="en-US" sz="1200" dirty="0"/>
            </a:br>
            <a:r>
              <a:rPr lang="en-US" sz="1200" dirty="0"/>
              <a:t>class site; </a:t>
            </a:r>
            <a:br>
              <a:rPr lang="en-US" sz="1200" dirty="0"/>
            </a:br>
            <a:r>
              <a:rPr lang="en-US" sz="1200" dirty="0"/>
              <a:t>model depth = site; </a:t>
            </a:r>
            <a:br>
              <a:rPr lang="en-US" sz="1200" dirty="0"/>
            </a:br>
            <a:r>
              <a:rPr lang="en-US" sz="1200" dirty="0"/>
              <a:t>means site / </a:t>
            </a:r>
            <a:r>
              <a:rPr lang="en-US" sz="1200" dirty="0">
                <a:solidFill>
                  <a:srgbClr val="FF0000"/>
                </a:solidFill>
              </a:rPr>
              <a:t>HOVTEST = BF </a:t>
            </a:r>
            <a:r>
              <a:rPr lang="en-US" sz="1200" dirty="0"/>
              <a:t>t; </a:t>
            </a:r>
            <a:br>
              <a:rPr lang="en-US" sz="1200" dirty="0"/>
            </a:br>
            <a:r>
              <a:rPr lang="en-US" sz="1200" dirty="0"/>
              <a:t>run;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EFCA6056-4D51-44A6-835E-1240CABE4388}" type="slidenum">
              <a:rPr lang="en-US" smtClean="0"/>
              <a:t>5</a:t>
            </a:fld>
            <a:endParaRPr lang="en-US" dirty="0"/>
          </a:p>
        </p:txBody>
      </p:sp>
    </p:spTree>
    <p:extLst>
      <p:ext uri="{BB962C8B-B14F-4D97-AF65-F5344CB8AC3E}">
        <p14:creationId xmlns:p14="http://schemas.microsoft.com/office/powerpoint/2010/main" val="2415051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mn-lt"/>
              </a:rPr>
              <a:t>Archeology Example</a:t>
            </a:r>
            <a:br>
              <a:rPr lang="en-US" sz="4000" b="1" dirty="0">
                <a:latin typeface="+mn-lt"/>
              </a:rPr>
            </a:br>
            <a:r>
              <a:rPr lang="en-US" sz="4000" b="1" dirty="0">
                <a:latin typeface="+mn-lt"/>
              </a:rPr>
              <a:t>Assumption: Independence </a:t>
            </a:r>
          </a:p>
        </p:txBody>
      </p:sp>
      <p:sp>
        <p:nvSpPr>
          <p:cNvPr id="3" name="Content Placeholder 2"/>
          <p:cNvSpPr>
            <a:spLocks noGrp="1"/>
          </p:cNvSpPr>
          <p:nvPr>
            <p:ph idx="1"/>
          </p:nvPr>
        </p:nvSpPr>
        <p:spPr/>
        <p:txBody>
          <a:bodyPr/>
          <a:lstStyle/>
          <a:p>
            <a:pPr marL="0" indent="0" algn="just">
              <a:buNone/>
            </a:pPr>
            <a:r>
              <a:rPr lang="en-US" dirty="0"/>
              <a:t>The discovered artifacts associated with the depths were randomly selected from the log (book of recordings … not logarithms!) of  discoveries.  </a:t>
            </a:r>
          </a:p>
          <a:p>
            <a:pPr marL="0" indent="0" algn="just">
              <a:buNone/>
            </a:pPr>
            <a:r>
              <a:rPr lang="en-US" dirty="0"/>
              <a:t>Since the artifacts and, thus, the depths are associated with completely different sites, it is assumed that the data are independent between sites.  </a:t>
            </a:r>
          </a:p>
        </p:txBody>
      </p:sp>
      <p:sp>
        <p:nvSpPr>
          <p:cNvPr id="4" name="Slide Number Placeholder 3"/>
          <p:cNvSpPr>
            <a:spLocks noGrp="1"/>
          </p:cNvSpPr>
          <p:nvPr>
            <p:ph type="sldNum" sz="quarter" idx="12"/>
          </p:nvPr>
        </p:nvSpPr>
        <p:spPr/>
        <p:txBody>
          <a:bodyPr/>
          <a:lstStyle/>
          <a:p>
            <a:fld id="{EFCA6056-4D51-44A6-835E-1240CABE4388}" type="slidenum">
              <a:rPr lang="en-US" smtClean="0"/>
              <a:t>6</a:t>
            </a:fld>
            <a:endParaRPr lang="en-US" dirty="0"/>
          </a:p>
        </p:txBody>
      </p:sp>
    </p:spTree>
    <p:extLst>
      <p:ext uri="{BB962C8B-B14F-4D97-AF65-F5344CB8AC3E}">
        <p14:creationId xmlns:p14="http://schemas.microsoft.com/office/powerpoint/2010/main" val="2454425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3" y="147656"/>
            <a:ext cx="8162315" cy="1325563"/>
          </a:xfrm>
        </p:spPr>
        <p:txBody>
          <a:bodyPr>
            <a:normAutofit/>
          </a:bodyPr>
          <a:lstStyle/>
          <a:p>
            <a:pPr algn="ctr"/>
            <a:r>
              <a:rPr lang="en-US" sz="3600" b="1" dirty="0">
                <a:latin typeface="+mn-lt"/>
              </a:rPr>
              <a:t>First Ask: Is there reason to believe any of them are different?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4" y="2905377"/>
            <a:ext cx="7641349"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0580" y="5418635"/>
            <a:ext cx="8983420" cy="646331"/>
          </a:xfrm>
          <a:prstGeom prst="rect">
            <a:avLst/>
          </a:prstGeom>
          <a:noFill/>
        </p:spPr>
        <p:txBody>
          <a:bodyPr wrap="square" rtlCol="0">
            <a:spAutoFit/>
          </a:bodyPr>
          <a:lstStyle/>
          <a:p>
            <a:r>
              <a:rPr lang="en-US" dirty="0"/>
              <a:t>There is strong evidence to suggest that at the alpha = .05 level of significance (p-value &lt; .0001 from an ANOVA) that at least 2 of the sites have different mean depths.  </a:t>
            </a:r>
          </a:p>
        </p:txBody>
      </p:sp>
      <p:sp>
        <p:nvSpPr>
          <p:cNvPr id="3" name="Rectangle 2">
            <a:extLst>
              <a:ext uri="{FF2B5EF4-FFF2-40B4-BE49-F238E27FC236}">
                <a16:creationId xmlns:a16="http://schemas.microsoft.com/office/drawing/2014/main" xmlns="" id="{C77D051C-8C66-466D-B679-C329B919A345}"/>
              </a:ext>
            </a:extLst>
          </p:cNvPr>
          <p:cNvSpPr/>
          <p:nvPr/>
        </p:nvSpPr>
        <p:spPr>
          <a:xfrm>
            <a:off x="7574605" y="3514977"/>
            <a:ext cx="83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5D2A7826-54CD-0747-995F-839B25E15CBC}"/>
              </a:ext>
            </a:extLst>
          </p:cNvPr>
          <p:cNvSpPr/>
          <p:nvPr/>
        </p:nvSpPr>
        <p:spPr>
          <a:xfrm>
            <a:off x="1264562" y="1639420"/>
            <a:ext cx="7233006" cy="400110"/>
          </a:xfrm>
          <a:prstGeom prst="rect">
            <a:avLst/>
          </a:prstGeom>
        </p:spPr>
        <p:txBody>
          <a:bodyPr wrap="none">
            <a:spAutoFit/>
          </a:bodyPr>
          <a:lstStyle/>
          <a:p>
            <a:pPr algn="ctr"/>
            <a:r>
              <a:rPr lang="en-US" sz="2000" dirty="0"/>
              <a:t>H</a:t>
            </a:r>
            <a:r>
              <a:rPr lang="en-US" sz="2000" baseline="-25000" dirty="0"/>
              <a:t>0</a:t>
            </a:r>
            <a:r>
              <a:rPr lang="en-US" sz="2000" dirty="0"/>
              <a:t>: The mean depths of the artifacts are equal for each of the sites. </a:t>
            </a:r>
          </a:p>
        </p:txBody>
      </p:sp>
      <p:sp>
        <p:nvSpPr>
          <p:cNvPr id="10" name="Rectangle 9">
            <a:extLst>
              <a:ext uri="{FF2B5EF4-FFF2-40B4-BE49-F238E27FC236}">
                <a16:creationId xmlns:a16="http://schemas.microsoft.com/office/drawing/2014/main" xmlns="" id="{5106BD65-A2B5-5348-BFB5-4DB8A2A0B935}"/>
              </a:ext>
            </a:extLst>
          </p:cNvPr>
          <p:cNvSpPr/>
          <p:nvPr/>
        </p:nvSpPr>
        <p:spPr>
          <a:xfrm>
            <a:off x="1264562" y="2069205"/>
            <a:ext cx="6015300" cy="400110"/>
          </a:xfrm>
          <a:prstGeom prst="rect">
            <a:avLst/>
          </a:prstGeom>
        </p:spPr>
        <p:txBody>
          <a:bodyPr wrap="none">
            <a:spAutoFit/>
          </a:bodyPr>
          <a:lstStyle/>
          <a:p>
            <a:pPr algn="ctr"/>
            <a:r>
              <a:rPr lang="en-US" sz="2000" dirty="0"/>
              <a:t>H</a:t>
            </a:r>
            <a:r>
              <a:rPr lang="en-US" sz="2000" baseline="-25000" dirty="0"/>
              <a:t>A</a:t>
            </a:r>
            <a:r>
              <a:rPr lang="en-US" sz="2000" dirty="0"/>
              <a:t>: At least one pair of sites have different mean depths</a:t>
            </a:r>
          </a:p>
        </p:txBody>
      </p:sp>
      <p:sp>
        <p:nvSpPr>
          <p:cNvPr id="4" name="Slide Number Placeholder 3"/>
          <p:cNvSpPr>
            <a:spLocks noGrp="1"/>
          </p:cNvSpPr>
          <p:nvPr>
            <p:ph type="sldNum" sz="quarter" idx="12"/>
          </p:nvPr>
        </p:nvSpPr>
        <p:spPr/>
        <p:txBody>
          <a:bodyPr/>
          <a:lstStyle/>
          <a:p>
            <a:fld id="{EFCA6056-4D51-44A6-835E-1240CABE4388}" type="slidenum">
              <a:rPr lang="en-US" smtClean="0"/>
              <a:t>7</a:t>
            </a:fld>
            <a:endParaRPr lang="en-US" dirty="0"/>
          </a:p>
        </p:txBody>
      </p:sp>
    </p:spTree>
    <p:extLst>
      <p:ext uri="{BB962C8B-B14F-4D97-AF65-F5344CB8AC3E}">
        <p14:creationId xmlns:p14="http://schemas.microsoft.com/office/powerpoint/2010/main" val="76862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228600"/>
            <a:ext cx="7162800" cy="792162"/>
          </a:xfrm>
        </p:spPr>
        <p:txBody>
          <a:bodyPr>
            <a:noAutofit/>
          </a:bodyPr>
          <a:lstStyle/>
          <a:p>
            <a:r>
              <a:rPr lang="en-US" sz="3600" b="1" dirty="0">
                <a:latin typeface="+mn-lt"/>
              </a:rPr>
              <a:t>Archeology Example 6 Steps for ANOVA F Test (diff means</a:t>
            </a:r>
            <a:r>
              <a:rPr lang="en-US" sz="3600" b="1" dirty="0" smtClean="0">
                <a:latin typeface="+mn-lt"/>
              </a:rPr>
              <a:t>)</a:t>
            </a:r>
            <a:endParaRPr lang="en-US" sz="3600" b="1" dirty="0">
              <a:latin typeface="+mn-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41" y="3288505"/>
            <a:ext cx="3504732" cy="195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1247778"/>
            <a:ext cx="7543800" cy="646331"/>
          </a:xfrm>
          <a:prstGeom prst="rect">
            <a:avLst/>
          </a:prstGeom>
          <a:noFill/>
        </p:spPr>
        <p:txBody>
          <a:bodyPr wrap="square" rtlCol="0">
            <a:spAutoFit/>
          </a:bodyPr>
          <a:lstStyle/>
          <a:p>
            <a:r>
              <a:rPr lang="en-US" dirty="0"/>
              <a:t>H</a:t>
            </a:r>
            <a:r>
              <a:rPr lang="en-US" baseline="-25000" dirty="0"/>
              <a:t>0</a:t>
            </a:r>
            <a:r>
              <a:rPr lang="en-US" dirty="0"/>
              <a:t>: µ</a:t>
            </a:r>
            <a:r>
              <a:rPr lang="en-US" baseline="-25000" dirty="0"/>
              <a:t>1</a:t>
            </a:r>
            <a:r>
              <a:rPr lang="en-US" dirty="0"/>
              <a:t>= µ</a:t>
            </a:r>
            <a:r>
              <a:rPr lang="en-US" baseline="-25000" dirty="0"/>
              <a:t>2</a:t>
            </a:r>
            <a:r>
              <a:rPr lang="en-US" dirty="0"/>
              <a:t> = µ</a:t>
            </a:r>
            <a:r>
              <a:rPr lang="en-US" baseline="-25000" dirty="0"/>
              <a:t>3			</a:t>
            </a:r>
            <a:r>
              <a:rPr lang="en-US" dirty="0"/>
              <a:t>(Equal Means Model)</a:t>
            </a:r>
            <a:endParaRPr lang="en-US" baseline="-25000" dirty="0"/>
          </a:p>
          <a:p>
            <a:r>
              <a:rPr lang="en-US" dirty="0"/>
              <a:t>H</a:t>
            </a:r>
            <a:r>
              <a:rPr lang="en-US" baseline="-25000" dirty="0"/>
              <a:t>a</a:t>
            </a:r>
            <a:r>
              <a:rPr lang="en-US" dirty="0"/>
              <a:t>: At least 1 pair are different</a:t>
            </a:r>
            <a:r>
              <a:rPr lang="en-US" baseline="-25000" dirty="0"/>
              <a:t>	</a:t>
            </a:r>
            <a:r>
              <a:rPr lang="en-US" dirty="0"/>
              <a:t>(Separate Means Model)</a:t>
            </a:r>
          </a:p>
        </p:txBody>
      </p:sp>
      <p:sp>
        <p:nvSpPr>
          <p:cNvPr id="3" name="TextBox 2"/>
          <p:cNvSpPr txBox="1"/>
          <p:nvPr/>
        </p:nvSpPr>
        <p:spPr>
          <a:xfrm>
            <a:off x="304800" y="1247778"/>
            <a:ext cx="381000" cy="369332"/>
          </a:xfrm>
          <a:prstGeom prst="rect">
            <a:avLst/>
          </a:prstGeom>
          <a:noFill/>
        </p:spPr>
        <p:txBody>
          <a:bodyPr wrap="square" rtlCol="0">
            <a:spAutoFit/>
          </a:bodyPr>
          <a:lstStyle/>
          <a:p>
            <a:r>
              <a:rPr lang="en-US" b="1" dirty="0"/>
              <a:t>1.</a:t>
            </a:r>
          </a:p>
        </p:txBody>
      </p:sp>
      <p:sp>
        <p:nvSpPr>
          <p:cNvPr id="9" name="TextBox 8"/>
          <p:cNvSpPr txBox="1"/>
          <p:nvPr/>
        </p:nvSpPr>
        <p:spPr>
          <a:xfrm>
            <a:off x="304800" y="1841631"/>
            <a:ext cx="381000" cy="369332"/>
          </a:xfrm>
          <a:prstGeom prst="rect">
            <a:avLst/>
          </a:prstGeom>
          <a:noFill/>
        </p:spPr>
        <p:txBody>
          <a:bodyPr wrap="square" rtlCol="0">
            <a:spAutoFit/>
          </a:bodyPr>
          <a:lstStyle/>
          <a:p>
            <a:r>
              <a:rPr lang="en-US" b="1" dirty="0"/>
              <a:t>2.</a:t>
            </a:r>
          </a:p>
        </p:txBody>
      </p:sp>
      <p:sp>
        <p:nvSpPr>
          <p:cNvPr id="10" name="TextBox 9"/>
          <p:cNvSpPr txBox="1"/>
          <p:nvPr/>
        </p:nvSpPr>
        <p:spPr>
          <a:xfrm>
            <a:off x="304800" y="2346844"/>
            <a:ext cx="381000" cy="369332"/>
          </a:xfrm>
          <a:prstGeom prst="rect">
            <a:avLst/>
          </a:prstGeom>
          <a:noFill/>
        </p:spPr>
        <p:txBody>
          <a:bodyPr wrap="square" rtlCol="0">
            <a:spAutoFit/>
          </a:bodyPr>
          <a:lstStyle/>
          <a:p>
            <a:r>
              <a:rPr lang="en-US" b="1" dirty="0"/>
              <a:t>3.</a:t>
            </a:r>
          </a:p>
        </p:txBody>
      </p:sp>
      <p:sp>
        <p:nvSpPr>
          <p:cNvPr id="11" name="TextBox 10"/>
          <p:cNvSpPr txBox="1"/>
          <p:nvPr/>
        </p:nvSpPr>
        <p:spPr>
          <a:xfrm>
            <a:off x="266700" y="2851428"/>
            <a:ext cx="381000" cy="369332"/>
          </a:xfrm>
          <a:prstGeom prst="rect">
            <a:avLst/>
          </a:prstGeom>
          <a:noFill/>
        </p:spPr>
        <p:txBody>
          <a:bodyPr wrap="square" rtlCol="0">
            <a:spAutoFit/>
          </a:bodyPr>
          <a:lstStyle/>
          <a:p>
            <a:r>
              <a:rPr lang="en-US" b="1" dirty="0"/>
              <a:t>4.</a:t>
            </a:r>
          </a:p>
        </p:txBody>
      </p:sp>
      <p:sp>
        <p:nvSpPr>
          <p:cNvPr id="12" name="TextBox 11"/>
          <p:cNvSpPr txBox="1"/>
          <p:nvPr/>
        </p:nvSpPr>
        <p:spPr>
          <a:xfrm>
            <a:off x="266700" y="3505200"/>
            <a:ext cx="381000" cy="369332"/>
          </a:xfrm>
          <a:prstGeom prst="rect">
            <a:avLst/>
          </a:prstGeom>
          <a:noFill/>
        </p:spPr>
        <p:txBody>
          <a:bodyPr wrap="square" rtlCol="0">
            <a:spAutoFit/>
          </a:bodyPr>
          <a:lstStyle/>
          <a:p>
            <a:r>
              <a:rPr lang="en-US" b="1" dirty="0"/>
              <a:t>5.</a:t>
            </a:r>
          </a:p>
        </p:txBody>
      </p:sp>
      <p:sp>
        <p:nvSpPr>
          <p:cNvPr id="13" name="TextBox 12"/>
          <p:cNvSpPr txBox="1"/>
          <p:nvPr/>
        </p:nvSpPr>
        <p:spPr>
          <a:xfrm>
            <a:off x="266700" y="4267200"/>
            <a:ext cx="381000" cy="369332"/>
          </a:xfrm>
          <a:prstGeom prst="rect">
            <a:avLst/>
          </a:prstGeom>
          <a:noFill/>
        </p:spPr>
        <p:txBody>
          <a:bodyPr wrap="square" rtlCol="0">
            <a:spAutoFit/>
          </a:bodyPr>
          <a:lstStyle/>
          <a:p>
            <a:r>
              <a:rPr lang="en-US" b="1" dirty="0"/>
              <a:t>6.</a:t>
            </a:r>
          </a:p>
        </p:txBody>
      </p:sp>
      <p:sp>
        <p:nvSpPr>
          <p:cNvPr id="5" name="TextBox 4"/>
          <p:cNvSpPr txBox="1"/>
          <p:nvPr/>
        </p:nvSpPr>
        <p:spPr>
          <a:xfrm>
            <a:off x="761998" y="1894109"/>
            <a:ext cx="7924801" cy="369332"/>
          </a:xfrm>
          <a:prstGeom prst="rect">
            <a:avLst/>
          </a:prstGeom>
          <a:noFill/>
        </p:spPr>
        <p:txBody>
          <a:bodyPr wrap="square" rtlCol="0">
            <a:spAutoFit/>
          </a:bodyPr>
          <a:lstStyle/>
          <a:p>
            <a:r>
              <a:rPr lang="en-US" dirty="0"/>
              <a:t>Critical value: </a:t>
            </a:r>
            <a:r>
              <a:rPr lang="en-US" dirty="0" smtClean="0"/>
              <a:t>F statistic with </a:t>
            </a:r>
            <a:r>
              <a:rPr lang="en-US" dirty="0" err="1" smtClean="0"/>
              <a:t>numGroups</a:t>
            </a:r>
            <a:r>
              <a:rPr lang="en-US" dirty="0" smtClean="0"/>
              <a:t> -1 and N-</a:t>
            </a:r>
            <a:r>
              <a:rPr lang="en-US" dirty="0" err="1" smtClean="0"/>
              <a:t>numGroups</a:t>
            </a:r>
            <a:r>
              <a:rPr lang="en-US" dirty="0" smtClean="0"/>
              <a:t> </a:t>
            </a:r>
            <a:r>
              <a:rPr lang="en-US" i="1" dirty="0" err="1" smtClean="0"/>
              <a:t>d.f.</a:t>
            </a:r>
            <a:r>
              <a:rPr lang="en-US" i="1" dirty="0" smtClean="0"/>
              <a:t> </a:t>
            </a:r>
            <a:r>
              <a:rPr lang="en-US" dirty="0" smtClean="0"/>
              <a:t>at alpha = 0.05</a:t>
            </a:r>
            <a:endParaRPr lang="en-US" dirty="0"/>
          </a:p>
        </p:txBody>
      </p:sp>
      <p:sp>
        <p:nvSpPr>
          <p:cNvPr id="15" name="TextBox 14"/>
          <p:cNvSpPr txBox="1"/>
          <p:nvPr/>
        </p:nvSpPr>
        <p:spPr>
          <a:xfrm>
            <a:off x="788504" y="2346844"/>
            <a:ext cx="3657600" cy="369332"/>
          </a:xfrm>
          <a:prstGeom prst="rect">
            <a:avLst/>
          </a:prstGeom>
          <a:noFill/>
        </p:spPr>
        <p:txBody>
          <a:bodyPr wrap="square" rtlCol="0">
            <a:spAutoFit/>
          </a:bodyPr>
          <a:lstStyle/>
          <a:p>
            <a:r>
              <a:rPr lang="en-US" dirty="0"/>
              <a:t>F statistic = 54.75  </a:t>
            </a:r>
          </a:p>
        </p:txBody>
      </p:sp>
      <p:sp>
        <p:nvSpPr>
          <p:cNvPr id="16" name="TextBox 15"/>
          <p:cNvSpPr txBox="1"/>
          <p:nvPr/>
        </p:nvSpPr>
        <p:spPr>
          <a:xfrm>
            <a:off x="788504" y="2860265"/>
            <a:ext cx="3657600" cy="369332"/>
          </a:xfrm>
          <a:prstGeom prst="rect">
            <a:avLst/>
          </a:prstGeom>
          <a:noFill/>
        </p:spPr>
        <p:txBody>
          <a:bodyPr wrap="square" rtlCol="0">
            <a:spAutoFit/>
          </a:bodyPr>
          <a:lstStyle/>
          <a:p>
            <a:r>
              <a:rPr lang="en-US" dirty="0"/>
              <a:t>P-value = .0001</a:t>
            </a:r>
          </a:p>
        </p:txBody>
      </p:sp>
      <p:sp>
        <p:nvSpPr>
          <p:cNvPr id="17" name="TextBox 16"/>
          <p:cNvSpPr txBox="1"/>
          <p:nvPr/>
        </p:nvSpPr>
        <p:spPr>
          <a:xfrm>
            <a:off x="762000" y="3505200"/>
            <a:ext cx="3657600" cy="369332"/>
          </a:xfrm>
          <a:prstGeom prst="rect">
            <a:avLst/>
          </a:prstGeom>
          <a:noFill/>
        </p:spPr>
        <p:txBody>
          <a:bodyPr wrap="square" rtlCol="0">
            <a:spAutoFit/>
          </a:bodyPr>
          <a:lstStyle/>
          <a:p>
            <a:r>
              <a:rPr lang="en-US" dirty="0"/>
              <a:t>Reject H</a:t>
            </a:r>
            <a:r>
              <a:rPr lang="en-US" baseline="-25000" dirty="0"/>
              <a:t>0</a:t>
            </a:r>
            <a:r>
              <a:rPr lang="en-US" dirty="0"/>
              <a:t>.</a:t>
            </a:r>
          </a:p>
        </p:txBody>
      </p:sp>
      <p:sp>
        <p:nvSpPr>
          <p:cNvPr id="18" name="TextBox 17"/>
          <p:cNvSpPr txBox="1"/>
          <p:nvPr/>
        </p:nvSpPr>
        <p:spPr>
          <a:xfrm>
            <a:off x="707571" y="4267200"/>
            <a:ext cx="4093030" cy="923330"/>
          </a:xfrm>
          <a:prstGeom prst="rect">
            <a:avLst/>
          </a:prstGeom>
          <a:noFill/>
        </p:spPr>
        <p:txBody>
          <a:bodyPr wrap="square" rtlCol="0">
            <a:spAutoFit/>
          </a:bodyPr>
          <a:lstStyle/>
          <a:p>
            <a:pPr algn="just"/>
            <a:r>
              <a:rPr lang="en-US" dirty="0"/>
              <a:t>The evidence suggests that at least 1 pair of the group means are different. (P-value &lt; .0001 from an ANOVA.) </a:t>
            </a:r>
          </a:p>
        </p:txBody>
      </p:sp>
      <p:sp>
        <p:nvSpPr>
          <p:cNvPr id="6" name="Rectangle 5">
            <a:extLst>
              <a:ext uri="{FF2B5EF4-FFF2-40B4-BE49-F238E27FC236}">
                <a16:creationId xmlns:a16="http://schemas.microsoft.com/office/drawing/2014/main" xmlns="" id="{9CBF9252-398F-4841-B339-FDE0EAF10A58}"/>
              </a:ext>
            </a:extLst>
          </p:cNvPr>
          <p:cNvSpPr/>
          <p:nvPr/>
        </p:nvSpPr>
        <p:spPr>
          <a:xfrm>
            <a:off x="7620000" y="4038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Arrow Connector 7">
            <a:extLst>
              <a:ext uri="{FF2B5EF4-FFF2-40B4-BE49-F238E27FC236}">
                <a16:creationId xmlns:a16="http://schemas.microsoft.com/office/drawing/2014/main" xmlns="" id="{FC161DEE-9251-498C-A910-A52F80BF6926}"/>
              </a:ext>
            </a:extLst>
          </p:cNvPr>
          <p:cNvCxnSpPr>
            <a:cxnSpLocks/>
          </p:cNvCxnSpPr>
          <p:nvPr/>
        </p:nvCxnSpPr>
        <p:spPr>
          <a:xfrm flipH="1" flipV="1">
            <a:off x="2590800" y="2514600"/>
            <a:ext cx="50292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D38C5754-2295-4B97-9B10-5353B4D0FD95}"/>
              </a:ext>
            </a:extLst>
          </p:cNvPr>
          <p:cNvCxnSpPr>
            <a:cxnSpLocks/>
          </p:cNvCxnSpPr>
          <p:nvPr/>
        </p:nvCxnSpPr>
        <p:spPr>
          <a:xfrm flipH="1" flipV="1">
            <a:off x="2359271" y="3061496"/>
            <a:ext cx="5788270" cy="97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5674981" y="2344510"/>
            <a:ext cx="2776892" cy="9233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proc </a:t>
            </a:r>
            <a:r>
              <a:rPr kumimoji="0" lang="en-US" altLang="en-US" sz="1200" b="0" i="0" u="none" strike="noStrike" cap="none" normalizeH="0" baseline="0" dirty="0" err="1" smtClean="0">
                <a:ln>
                  <a:noFill/>
                </a:ln>
                <a:solidFill>
                  <a:srgbClr val="020202"/>
                </a:solidFill>
                <a:effectLst/>
                <a:latin typeface="Consolas" pitchFamily="49" charset="0"/>
                <a:cs typeface="Arial" pitchFamily="34" charset="0"/>
              </a:rPr>
              <a:t>glm</a:t>
            </a: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 data = archeology; </a:t>
            </a:r>
            <a:b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class site; </a:t>
            </a:r>
            <a:b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model depth = site; </a:t>
            </a:r>
            <a:b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means site / HOVTEST = BF t; </a:t>
            </a:r>
            <a:b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200" b="0" i="0" u="none" strike="noStrike" cap="none" normalizeH="0" baseline="0" dirty="0" smtClean="0">
                <a:ln>
                  <a:noFill/>
                </a:ln>
                <a:solidFill>
                  <a:srgbClr val="020202"/>
                </a:solidFill>
                <a:effectLst/>
                <a:latin typeface="Consolas" pitchFamily="49" charset="0"/>
                <a:cs typeface="Arial" pitchFamily="34" charset="0"/>
              </a:rPr>
              <a:t>run;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Slide Number Placeholder 13"/>
          <p:cNvSpPr>
            <a:spLocks noGrp="1"/>
          </p:cNvSpPr>
          <p:nvPr>
            <p:ph type="sldNum" sz="quarter" idx="12"/>
          </p:nvPr>
        </p:nvSpPr>
        <p:spPr/>
        <p:txBody>
          <a:bodyPr/>
          <a:lstStyle/>
          <a:p>
            <a:fld id="{EFCA6056-4D51-44A6-835E-1240CABE4388}" type="slidenum">
              <a:rPr lang="en-US" smtClean="0"/>
              <a:t>8</a:t>
            </a:fld>
            <a:endParaRPr lang="en-US" dirty="0"/>
          </a:p>
        </p:txBody>
      </p:sp>
    </p:spTree>
    <p:extLst>
      <p:ext uri="{BB962C8B-B14F-4D97-AF65-F5344CB8AC3E}">
        <p14:creationId xmlns:p14="http://schemas.microsoft.com/office/powerpoint/2010/main" val="253542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5" grpId="0"/>
      <p:bldP spid="15" grpId="0"/>
      <p:bldP spid="16" grpId="0"/>
      <p:bldP spid="17" grpId="0"/>
      <p:bldP spid="18"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62" y="36577"/>
            <a:ext cx="7886700" cy="988186"/>
          </a:xfrm>
        </p:spPr>
        <p:txBody>
          <a:bodyPr>
            <a:normAutofit/>
          </a:bodyPr>
          <a:lstStyle/>
          <a:p>
            <a:r>
              <a:rPr lang="en-US" sz="2800" dirty="0"/>
              <a:t>Archeology </a:t>
            </a:r>
            <a:r>
              <a:rPr lang="en-US" sz="2800" dirty="0" smtClean="0"/>
              <a:t>Example ANOVA Formulas</a:t>
            </a:r>
            <a:endParaRPr lang="en-US" sz="2800"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184" y="877824"/>
            <a:ext cx="8168296"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FCA6056-4D51-44A6-835E-1240CABE4388}" type="slidenum">
              <a:rPr lang="en-US" smtClean="0"/>
              <a:t>9</a:t>
            </a:fld>
            <a:endParaRPr lang="en-US" dirty="0"/>
          </a:p>
        </p:txBody>
      </p:sp>
    </p:spTree>
    <p:extLst>
      <p:ext uri="{BB962C8B-B14F-4D97-AF65-F5344CB8AC3E}">
        <p14:creationId xmlns:p14="http://schemas.microsoft.com/office/powerpoint/2010/main" val="2429118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8240</TotalTime>
  <Words>1019</Words>
  <Application>Microsoft Office PowerPoint</Application>
  <PresentationFormat>On-screen Show (4:3)</PresentationFormat>
  <Paragraphs>301</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UNIT 5 For Live Session Assignment</vt:lpstr>
      <vt:lpstr>Archeology in New Mexico</vt:lpstr>
      <vt:lpstr>Archaeology Example</vt:lpstr>
      <vt:lpstr>Archeology Example Assumptions: Normality</vt:lpstr>
      <vt:lpstr>Archeology Example Assumptions: Homogeneity (Equal SD)</vt:lpstr>
      <vt:lpstr>Archeology Example Assumption: Independence </vt:lpstr>
      <vt:lpstr>First Ask: Is there reason to believe any of them are different?</vt:lpstr>
      <vt:lpstr>Archeology Example 6 Steps for ANOVA F Test (diff means)</vt:lpstr>
      <vt:lpstr>Archeology Example ANOVA Formulas</vt:lpstr>
      <vt:lpstr>Now Look for Differences Between Group Using t-Statistic</vt:lpstr>
      <vt:lpstr>SAS and R Code for Archeology Example</vt:lpstr>
      <vt:lpstr>Unequal Standard Deviations in Groups (You need this for the homework)</vt:lpstr>
      <vt:lpstr>Unequal SD Example: Data, Means, StdDev, Boxplot</vt:lpstr>
      <vt:lpstr>Normality Assumption</vt:lpstr>
      <vt:lpstr>Unequal SD Example:  Homogeneity of Variance Assumption</vt:lpstr>
      <vt:lpstr>Unequal SD Example: Do not do ANOVA Assuming Equal SDs For Groups</vt:lpstr>
      <vt:lpstr>Unequal SD Example:  Welch's ANOVA and  Kruskal-Wallis Test </vt:lpstr>
      <vt:lpstr>Conduct Welch T Tests to Evaluate Differences Between Groups</vt:lpstr>
      <vt:lpstr>SAS and R Code unEqual Example</vt:lpstr>
      <vt:lpstr>Flowchart for Analyzing Continuous Response and Categorical Variables with ANOVA</vt:lpstr>
      <vt:lpstr>Quick Quiz Question 1 (&lt;15 min)</vt:lpstr>
      <vt:lpstr>Quick Quiz Question 2 (&lt; 15 min)</vt:lpstr>
      <vt:lpstr>Question 1 ( &lt; 2 hours )</vt:lpstr>
      <vt:lpstr>Question1: Solution (Normality Assumption)</vt:lpstr>
      <vt:lpstr>Question1: Solution Scope of Interest</vt:lpstr>
      <vt:lpstr>Question1: Solution  (Equal Standard Deviations Assumption – histogram, qqplot )</vt:lpstr>
      <vt:lpstr>Question1: Solution (Equal Standard Deviations – scatter plot)</vt:lpstr>
      <vt:lpstr>Question1: Solution Independence</vt:lpstr>
      <vt:lpstr>Question1: Solution ANOVA</vt:lpstr>
      <vt:lpstr>Quesion1: Solution Mean and Medians in Groups Differ?</vt:lpstr>
      <vt:lpstr>Quesion1: Solution Mean and Medians in Groups Differ? - Continued</vt:lpstr>
      <vt:lpstr>Quesion1: Solution Compare Medians With t Tests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Chapter 5</dc:title>
  <dc:creator>Bivin Sadler</dc:creator>
  <cp:lastModifiedBy>Martin Selzer</cp:lastModifiedBy>
  <cp:revision>158</cp:revision>
  <dcterms:created xsi:type="dcterms:W3CDTF">2015-06-04T22:37:56Z</dcterms:created>
  <dcterms:modified xsi:type="dcterms:W3CDTF">2020-11-23T17:44:46Z</dcterms:modified>
</cp:coreProperties>
</file>